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404" r:id="rId2"/>
    <p:sldId id="420" r:id="rId3"/>
    <p:sldId id="290" r:id="rId4"/>
    <p:sldId id="300" r:id="rId5"/>
    <p:sldId id="301" r:id="rId6"/>
    <p:sldId id="304" r:id="rId7"/>
    <p:sldId id="305" r:id="rId8"/>
    <p:sldId id="293" r:id="rId9"/>
    <p:sldId id="413" r:id="rId10"/>
    <p:sldId id="411" r:id="rId11"/>
    <p:sldId id="415" r:id="rId12"/>
    <p:sldId id="429" r:id="rId13"/>
    <p:sldId id="425" r:id="rId14"/>
    <p:sldId id="435" r:id="rId15"/>
    <p:sldId id="434" r:id="rId16"/>
    <p:sldId id="424" r:id="rId17"/>
    <p:sldId id="431" r:id="rId18"/>
    <p:sldId id="436" r:id="rId19"/>
    <p:sldId id="437" r:id="rId20"/>
    <p:sldId id="433" r:id="rId21"/>
    <p:sldId id="432" r:id="rId22"/>
    <p:sldId id="428" r:id="rId23"/>
    <p:sldId id="423" r:id="rId24"/>
    <p:sldId id="427" r:id="rId25"/>
    <p:sldId id="430" r:id="rId26"/>
    <p:sldId id="419" r:id="rId27"/>
    <p:sldId id="421" r:id="rId28"/>
    <p:sldId id="422" r:id="rId29"/>
    <p:sldId id="416" r:id="rId30"/>
    <p:sldId id="418" r:id="rId31"/>
    <p:sldId id="408" r:id="rId3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941100"/>
    <a:srgbClr val="FDE5D7"/>
    <a:srgbClr val="F2CFCF"/>
    <a:srgbClr val="FFF1B9"/>
    <a:srgbClr val="FCDC34"/>
    <a:srgbClr val="1B376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49" autoAdjust="0"/>
    <p:restoredTop sz="93365" autoAdjust="0"/>
  </p:normalViewPr>
  <p:slideViewPr>
    <p:cSldViewPr snapToGrid="0">
      <p:cViewPr varScale="1">
        <p:scale>
          <a:sx n="97" d="100"/>
          <a:sy n="97" d="100"/>
        </p:scale>
        <p:origin x="504" y="200"/>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5/13/24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who you are and why you are here! </a:t>
            </a:r>
          </a:p>
          <a:p>
            <a:r>
              <a:rPr lang="en-US" dirty="0"/>
              <a:t>-- Recent masters graduate looking for PhD options, met Daniela at imbizo and got super interested in her work. A bit about my background, </a:t>
            </a:r>
            <a:endParaRPr lang="en-IN" dirty="0"/>
          </a:p>
        </p:txBody>
      </p:sp>
      <p:sp>
        <p:nvSpPr>
          <p:cNvPr id="4" name="Slide Number Placeholder 3"/>
          <p:cNvSpPr>
            <a:spLocks noGrp="1"/>
          </p:cNvSpPr>
          <p:nvPr>
            <p:ph type="sldNum" sz="quarter" idx="5"/>
          </p:nvPr>
        </p:nvSpPr>
        <p:spPr/>
        <p:txBody>
          <a:bodyPr/>
          <a:lstStyle/>
          <a:p>
            <a:fld id="{26085CEC-BB96-4212-A5DC-11F7F8F5C763}" type="slidenum">
              <a:rPr lang="en-IN" smtClean="0"/>
              <a:t>1</a:t>
            </a:fld>
            <a:endParaRPr lang="en-IN"/>
          </a:p>
        </p:txBody>
      </p:sp>
    </p:spTree>
    <p:extLst>
      <p:ext uri="{BB962C8B-B14F-4D97-AF65-F5344CB8AC3E}">
        <p14:creationId xmlns:p14="http://schemas.microsoft.com/office/powerpoint/2010/main" val="189826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75F5C-CAD8-EADA-3EFE-EA8B56902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19FA-EDF1-B2CA-56D8-4447201DB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25A0D-8856-8206-5D95-59B0E27CB71B}"/>
              </a:ext>
            </a:extLst>
          </p:cNvPr>
          <p:cNvSpPr>
            <a:spLocks noGrp="1"/>
          </p:cNvSpPr>
          <p:nvPr>
            <p:ph type="body" idx="1"/>
          </p:nvPr>
        </p:nvSpPr>
        <p:spPr/>
        <p:txBody>
          <a:bodyPr/>
          <a:lstStyle/>
          <a:p>
            <a:endParaRPr lang="en-US" dirty="0">
              <a:effectLst/>
              <a:latin typeface="Arial" panose="020B0604020202020204" pitchFamily="34" charset="0"/>
            </a:endParaRPr>
          </a:p>
          <a:p>
            <a:r>
              <a:rPr lang="en-US" dirty="0">
                <a:effectLst/>
                <a:latin typeface="Arial" panose="020B0604020202020204" pitchFamily="34" charset="0"/>
              </a:rPr>
              <a:t> A complex process such as contextual processing is likely to occur simultaneously at several interacting levels of the auditory system in a time- and task-dependent manner, possibly over progressively wider integration time-windows.</a:t>
            </a:r>
          </a:p>
        </p:txBody>
      </p:sp>
      <p:sp>
        <p:nvSpPr>
          <p:cNvPr id="4" name="Slide Number Placeholder 3">
            <a:extLst>
              <a:ext uri="{FF2B5EF4-FFF2-40B4-BE49-F238E27FC236}">
                <a16:creationId xmlns:a16="http://schemas.microsoft.com/office/drawing/2014/main" id="{CCF019B3-BB23-2CD7-05B6-E3619019A724}"/>
              </a:ext>
            </a:extLst>
          </p:cNvPr>
          <p:cNvSpPr>
            <a:spLocks noGrp="1"/>
          </p:cNvSpPr>
          <p:nvPr>
            <p:ph type="sldNum" sz="quarter" idx="5"/>
          </p:nvPr>
        </p:nvSpPr>
        <p:spPr/>
        <p:txBody>
          <a:bodyPr/>
          <a:lstStyle/>
          <a:p>
            <a:fld id="{26085CEC-BB96-4212-A5DC-11F7F8F5C763}" type="slidenum">
              <a:rPr lang="en-IN" smtClean="0"/>
              <a:t>11</a:t>
            </a:fld>
            <a:endParaRPr lang="en-IN"/>
          </a:p>
        </p:txBody>
      </p:sp>
    </p:spTree>
    <p:extLst>
      <p:ext uri="{BB962C8B-B14F-4D97-AF65-F5344CB8AC3E}">
        <p14:creationId xmlns:p14="http://schemas.microsoft.com/office/powerpoint/2010/main" val="1365330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4B059-0328-DDBD-7A4E-61BEDE83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395033-F988-1C45-70C8-032644C561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6C275-CA54-406A-9B58-3E1B1176D06E}"/>
              </a:ext>
            </a:extLst>
          </p:cNvPr>
          <p:cNvSpPr>
            <a:spLocks noGrp="1"/>
          </p:cNvSpPr>
          <p:nvPr>
            <p:ph type="body" idx="1"/>
          </p:nvPr>
        </p:nvSpPr>
        <p:spPr/>
        <p:txBody>
          <a:bodyPr/>
          <a:lstStyle/>
          <a:p>
            <a:endParaRPr lang="en-US" dirty="0">
              <a:effectLst/>
              <a:latin typeface="Arial" panose="020B0604020202020204" pitchFamily="34" charset="0"/>
            </a:endParaRPr>
          </a:p>
          <a:p>
            <a:r>
              <a:rPr lang="en-US" dirty="0">
                <a:effectLst/>
                <a:latin typeface="Arial" panose="020B0604020202020204" pitchFamily="34" charset="0"/>
              </a:rPr>
              <a:t> A complex process such as contextual processing is likely to occur simultaneously at several interacting levels of the auditory system in a time- and task-dependent manner, possibly over progressively wider integration time-windows.</a:t>
            </a:r>
          </a:p>
        </p:txBody>
      </p:sp>
      <p:sp>
        <p:nvSpPr>
          <p:cNvPr id="4" name="Slide Number Placeholder 3">
            <a:extLst>
              <a:ext uri="{FF2B5EF4-FFF2-40B4-BE49-F238E27FC236}">
                <a16:creationId xmlns:a16="http://schemas.microsoft.com/office/drawing/2014/main" id="{0369CD7B-16A9-E49A-D357-EBCCC0E79803}"/>
              </a:ext>
            </a:extLst>
          </p:cNvPr>
          <p:cNvSpPr>
            <a:spLocks noGrp="1"/>
          </p:cNvSpPr>
          <p:nvPr>
            <p:ph type="sldNum" sz="quarter" idx="5"/>
          </p:nvPr>
        </p:nvSpPr>
        <p:spPr/>
        <p:txBody>
          <a:bodyPr/>
          <a:lstStyle/>
          <a:p>
            <a:fld id="{26085CEC-BB96-4212-A5DC-11F7F8F5C763}" type="slidenum">
              <a:rPr lang="en-IN" smtClean="0"/>
              <a:t>12</a:t>
            </a:fld>
            <a:endParaRPr lang="en-IN"/>
          </a:p>
        </p:txBody>
      </p:sp>
    </p:spTree>
    <p:extLst>
      <p:ext uri="{BB962C8B-B14F-4D97-AF65-F5344CB8AC3E}">
        <p14:creationId xmlns:p14="http://schemas.microsoft.com/office/powerpoint/2010/main" val="2433319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ACA53-FEEF-A297-8D88-E3090250E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98547-0312-67E9-F58E-C967F1DF4B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A3DC92-8021-3965-69A6-A6E6B4C43BCF}"/>
              </a:ext>
            </a:extLst>
          </p:cNvPr>
          <p:cNvSpPr>
            <a:spLocks noGrp="1"/>
          </p:cNvSpPr>
          <p:nvPr>
            <p:ph type="body" idx="1"/>
          </p:nvPr>
        </p:nvSpPr>
        <p:spPr/>
        <p:txBody>
          <a:bodyPr/>
          <a:lstStyle/>
          <a:p>
            <a:r>
              <a:rPr lang="en-US" dirty="0">
                <a:effectLst/>
                <a:latin typeface="Arial" panose="020B0604020202020204" pitchFamily="34" charset="0"/>
              </a:rPr>
              <a:t>Two times repeat an</a:t>
            </a:r>
          </a:p>
          <a:p>
            <a:r>
              <a:rPr lang="en-US" dirty="0">
                <a:effectLst/>
                <a:latin typeface="Arial" panose="020B0604020202020204" pitchFamily="34" charset="0"/>
              </a:rPr>
              <a:t> A complex process such as contextual processing is likely to occur simultaneously at several interacting levels of the auditory system in a time- and task-dependent manner, possibly over progressively wider integration time-windows.</a:t>
            </a:r>
          </a:p>
          <a:p>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distinguishes between prediction error signals triggered by noise (to be suppressed) rather than surprise (to be attended)</a:t>
            </a:r>
          </a:p>
          <a:p>
            <a:endParaRPr lang="en-US"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890B414E-92C5-963F-0DE7-E10C163E13B2}"/>
              </a:ext>
            </a:extLst>
          </p:cNvPr>
          <p:cNvSpPr>
            <a:spLocks noGrp="1"/>
          </p:cNvSpPr>
          <p:nvPr>
            <p:ph type="sldNum" sz="quarter" idx="5"/>
          </p:nvPr>
        </p:nvSpPr>
        <p:spPr/>
        <p:txBody>
          <a:bodyPr/>
          <a:lstStyle/>
          <a:p>
            <a:fld id="{26085CEC-BB96-4212-A5DC-11F7F8F5C763}" type="slidenum">
              <a:rPr lang="en-IN" smtClean="0"/>
              <a:t>13</a:t>
            </a:fld>
            <a:endParaRPr lang="en-IN"/>
          </a:p>
        </p:txBody>
      </p:sp>
    </p:spTree>
    <p:extLst>
      <p:ext uri="{BB962C8B-B14F-4D97-AF65-F5344CB8AC3E}">
        <p14:creationId xmlns:p14="http://schemas.microsoft.com/office/powerpoint/2010/main" val="2938940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5094-9CA6-27F1-F0F5-6B3A40283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BF1F3-C7DF-39E8-BDD3-2EF61A7D1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0BA36-A46C-D3BD-E9E3-0F958A38454D}"/>
              </a:ext>
            </a:extLst>
          </p:cNvPr>
          <p:cNvSpPr>
            <a:spLocks noGrp="1"/>
          </p:cNvSpPr>
          <p:nvPr>
            <p:ph type="body" idx="1"/>
          </p:nvPr>
        </p:nvSpPr>
        <p:spPr/>
        <p:txBody>
          <a:bodyPr/>
          <a:lstStyle/>
          <a:p>
            <a:r>
              <a:rPr lang="en-US" dirty="0"/>
              <a:t>Task specific RNNs?</a:t>
            </a:r>
            <a:r>
              <a:rPr lang="en-US" b="1" dirty="0"/>
              <a:t>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a:t>
            </a:r>
            <a:r>
              <a:rPr lang="en-US" sz="1200" dirty="0">
                <a:solidFill>
                  <a:srgbClr val="FF0000"/>
                </a:solidFill>
              </a:rPr>
              <a:t>How are individual tones, when repeated in a specific sequence, initially represented in the auditory system, and how does this representation evolve as they are integrated into a cohesive sound sequence over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How is the representation of sound sequences maintained stably in the IC and AC while selectively attenuating the representation of noise?</a:t>
            </a: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In what ways do cortico-collicular interactions influence the learning and representation of auditory sequences? </a:t>
            </a:r>
            <a:endParaRPr lang="en-US" b="1" dirty="0"/>
          </a:p>
          <a:p>
            <a:endParaRPr lang="en-US" b="1" dirty="0"/>
          </a:p>
          <a:p>
            <a:r>
              <a:rPr lang="en-US" b="1" dirty="0"/>
              <a:t>Stability Analysis</a:t>
            </a:r>
            <a:r>
              <a:rPr lang="en-US" dirty="0"/>
              <a:t>: Examining the stability of these trajectories, such as identifying fixed points (where the state ceases to change) and analyzing their stability (how the system behaves when perturbed slightly), can provide insights into the network’s ability to learn and generalize. For instance, stable fixed points may represent learned patterns or features of the data.</a:t>
            </a:r>
          </a:p>
          <a:p>
            <a:endParaRPr lang="en-US" dirty="0"/>
          </a:p>
          <a:p>
            <a:r>
              <a:rPr lang="en-US" dirty="0"/>
              <a:t>Why not input the sound sequences itself?</a:t>
            </a:r>
          </a:p>
          <a:p>
            <a:r>
              <a:rPr lang="en-US" dirty="0"/>
              <a:t>How many trials do I require minimum to train this RNN?</a:t>
            </a:r>
          </a:p>
          <a:p>
            <a:endParaRPr lang="en-US" dirty="0"/>
          </a:p>
          <a:p>
            <a:r>
              <a:rPr lang="en-US" dirty="0"/>
              <a:t>Provides a comprehensive view that combines neural activity data with dynamic modeling to elucidate the principles of auditory perception and learning. This framework not only complements experimental work by providing a means to interpret and predict neural behavior but also pushes forward the understanding of complex neural networks in a functionally relevant context.</a:t>
            </a:r>
          </a:p>
        </p:txBody>
      </p:sp>
      <p:sp>
        <p:nvSpPr>
          <p:cNvPr id="4" name="Slide Number Placeholder 3">
            <a:extLst>
              <a:ext uri="{FF2B5EF4-FFF2-40B4-BE49-F238E27FC236}">
                <a16:creationId xmlns:a16="http://schemas.microsoft.com/office/drawing/2014/main" id="{971DD526-4C1F-2769-8C0A-86FA0072B038}"/>
              </a:ext>
            </a:extLst>
          </p:cNvPr>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343305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5094-9CA6-27F1-F0F5-6B3A40283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BF1F3-C7DF-39E8-BDD3-2EF61A7D1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0BA36-A46C-D3BD-E9E3-0F958A38454D}"/>
              </a:ext>
            </a:extLst>
          </p:cNvPr>
          <p:cNvSpPr>
            <a:spLocks noGrp="1"/>
          </p:cNvSpPr>
          <p:nvPr>
            <p:ph type="body" idx="1"/>
          </p:nvPr>
        </p:nvSpPr>
        <p:spPr/>
        <p:txBody>
          <a:bodyPr/>
          <a:lstStyle/>
          <a:p>
            <a:r>
              <a:rPr lang="en-US" dirty="0"/>
              <a:t>Task specific RNNs?</a:t>
            </a:r>
            <a:r>
              <a:rPr lang="en-US" b="1" dirty="0"/>
              <a:t>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a:t>
            </a:r>
            <a:r>
              <a:rPr lang="en-US" sz="1200" dirty="0">
                <a:solidFill>
                  <a:srgbClr val="FF0000"/>
                </a:solidFill>
              </a:rPr>
              <a:t>How are individual tones, when repeated in a specific sequence, initially represented in the auditory system, and how does this representation evolve as they are integrated into a cohesive sound sequence over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How is the representation of sound sequences maintained stably in the IC and AC while selectively attenuating the representation of noise?</a:t>
            </a: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In what ways do cortico-collicular interactions influence the learning and representation of auditory sequences? </a:t>
            </a:r>
            <a:endParaRPr lang="en-US" b="1" dirty="0"/>
          </a:p>
          <a:p>
            <a:endParaRPr lang="en-US" b="1" dirty="0"/>
          </a:p>
          <a:p>
            <a:r>
              <a:rPr lang="en-US" b="1" dirty="0"/>
              <a:t>Stability Analysis</a:t>
            </a:r>
            <a:r>
              <a:rPr lang="en-US" dirty="0"/>
              <a:t>: Examining the stability of these trajectories, such as identifying fixed points (where the state ceases to change) and analyzing their stability (how the system behaves when perturbed slightly), can provide insights into the network’s ability to learn and generalize. For instance, stable fixed points may represent learned patterns or features of the data.</a:t>
            </a:r>
          </a:p>
          <a:p>
            <a:endParaRPr lang="en-US" dirty="0"/>
          </a:p>
          <a:p>
            <a:r>
              <a:rPr lang="en-US" dirty="0"/>
              <a:t>Why not input the sound sequences itself?</a:t>
            </a:r>
          </a:p>
          <a:p>
            <a:r>
              <a:rPr lang="en-US" dirty="0"/>
              <a:t>How many trials do I require minimum to train this RNN?</a:t>
            </a:r>
          </a:p>
          <a:p>
            <a:endParaRPr lang="en-US" dirty="0"/>
          </a:p>
          <a:p>
            <a:r>
              <a:rPr lang="en-US" dirty="0"/>
              <a:t>Provides a comprehensive view that combines neural activity data with dynamic modeling to elucidate the principles of auditory perception and learning. This framework not only complements experimental work by providing a means to interpret and predict neural behavior but also pushes forward the understanding of complex neural networks in a functionally relevant context.</a:t>
            </a:r>
          </a:p>
        </p:txBody>
      </p:sp>
      <p:sp>
        <p:nvSpPr>
          <p:cNvPr id="4" name="Slide Number Placeholder 3">
            <a:extLst>
              <a:ext uri="{FF2B5EF4-FFF2-40B4-BE49-F238E27FC236}">
                <a16:creationId xmlns:a16="http://schemas.microsoft.com/office/drawing/2014/main" id="{971DD526-4C1F-2769-8C0A-86FA0072B038}"/>
              </a:ext>
            </a:extLst>
          </p:cNvPr>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2870534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FEB5B-1B89-D187-40DD-CF6F9368C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6FF26-2E57-72B4-A015-E751BCE9D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5A13D-27FF-ABC7-ED34-E5E376B1FF36}"/>
              </a:ext>
            </a:extLst>
          </p:cNvPr>
          <p:cNvSpPr>
            <a:spLocks noGrp="1"/>
          </p:cNvSpPr>
          <p:nvPr>
            <p:ph type="body" idx="1"/>
          </p:nvPr>
        </p:nvSpPr>
        <p:spPr/>
        <p:txBody>
          <a:bodyPr/>
          <a:lstStyle/>
          <a:p>
            <a:endParaRPr lang="en-US"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8FE1B192-9C44-1DE9-729F-E1FD72944C1E}"/>
              </a:ext>
            </a:extLst>
          </p:cNvPr>
          <p:cNvSpPr>
            <a:spLocks noGrp="1"/>
          </p:cNvSpPr>
          <p:nvPr>
            <p:ph type="sldNum" sz="quarter" idx="5"/>
          </p:nvPr>
        </p:nvSpPr>
        <p:spPr/>
        <p:txBody>
          <a:bodyPr/>
          <a:lstStyle/>
          <a:p>
            <a:fld id="{26085CEC-BB96-4212-A5DC-11F7F8F5C763}" type="slidenum">
              <a:rPr lang="en-IN" smtClean="0"/>
              <a:t>16</a:t>
            </a:fld>
            <a:endParaRPr lang="en-IN"/>
          </a:p>
        </p:txBody>
      </p:sp>
    </p:spTree>
    <p:extLst>
      <p:ext uri="{BB962C8B-B14F-4D97-AF65-F5344CB8AC3E}">
        <p14:creationId xmlns:p14="http://schemas.microsoft.com/office/powerpoint/2010/main" val="1788106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5094-9CA6-27F1-F0F5-6B3A40283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BF1F3-C7DF-39E8-BDD3-2EF61A7D1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0BA36-A46C-D3BD-E9E3-0F958A38454D}"/>
              </a:ext>
            </a:extLst>
          </p:cNvPr>
          <p:cNvSpPr>
            <a:spLocks noGrp="1"/>
          </p:cNvSpPr>
          <p:nvPr>
            <p:ph type="body" idx="1"/>
          </p:nvPr>
        </p:nvSpPr>
        <p:spPr/>
        <p:txBody>
          <a:bodyPr/>
          <a:lstStyle/>
          <a:p>
            <a:r>
              <a:rPr lang="en-US" dirty="0"/>
              <a:t>Task specific RNNs?</a:t>
            </a:r>
            <a:r>
              <a:rPr lang="en-US" b="1" dirty="0"/>
              <a:t>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a:t>
            </a:r>
            <a:r>
              <a:rPr lang="en-US" sz="1200" dirty="0">
                <a:solidFill>
                  <a:srgbClr val="FF0000"/>
                </a:solidFill>
              </a:rPr>
              <a:t>How are individual tones, when repeated in a specific sequence, initially represented in the auditory system, and how does this representation evolve as they are integrated into a cohesive sound sequence over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How is the representation of sound sequences maintained stably in the IC and AC while selectively attenuating the representation of noise?</a:t>
            </a: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In what ways do cortico-collicular interactions influence the learning and representation of auditory sequences? </a:t>
            </a:r>
            <a:endParaRPr lang="en-US" b="1" dirty="0"/>
          </a:p>
          <a:p>
            <a:endParaRPr lang="en-US" b="1" dirty="0"/>
          </a:p>
          <a:p>
            <a:r>
              <a:rPr lang="en-US" b="1" dirty="0"/>
              <a:t>Stability Analysis</a:t>
            </a:r>
            <a:r>
              <a:rPr lang="en-US" dirty="0"/>
              <a:t>: Examining the stability of these trajectories, such as identifying fixed points (where the state ceases to change) and analyzing their stability (how the system behaves when perturbed slightly), can provide insights into the network’s ability to learn and generalize. For instance, stable fixed points may represent learned patterns or features of the data.</a:t>
            </a:r>
          </a:p>
          <a:p>
            <a:endParaRPr lang="en-US" dirty="0"/>
          </a:p>
          <a:p>
            <a:r>
              <a:rPr lang="en-US" dirty="0"/>
              <a:t>Why not input the sound sequences itself?</a:t>
            </a:r>
          </a:p>
          <a:p>
            <a:r>
              <a:rPr lang="en-US" dirty="0"/>
              <a:t>How many trials do I require minimum to train this RNN?</a:t>
            </a:r>
          </a:p>
          <a:p>
            <a:endParaRPr lang="en-US" dirty="0"/>
          </a:p>
          <a:p>
            <a:r>
              <a:rPr lang="en-US" dirty="0"/>
              <a:t>Provides a comprehensive view that combines neural activity data with dynamic modeling to elucidate the principles of auditory perception and learning. This framework not only complements experimental work by providing a means to interpret and predict neural behavior but also pushes forward the understanding of complex neural networks in a functionally relevant context.</a:t>
            </a:r>
          </a:p>
        </p:txBody>
      </p:sp>
      <p:sp>
        <p:nvSpPr>
          <p:cNvPr id="4" name="Slide Number Placeholder 3">
            <a:extLst>
              <a:ext uri="{FF2B5EF4-FFF2-40B4-BE49-F238E27FC236}">
                <a16:creationId xmlns:a16="http://schemas.microsoft.com/office/drawing/2014/main" id="{971DD526-4C1F-2769-8C0A-86FA0072B038}"/>
              </a:ext>
            </a:extLst>
          </p:cNvPr>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795006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5094-9CA6-27F1-F0F5-6B3A40283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BF1F3-C7DF-39E8-BDD3-2EF61A7D1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0BA36-A46C-D3BD-E9E3-0F958A38454D}"/>
              </a:ext>
            </a:extLst>
          </p:cNvPr>
          <p:cNvSpPr>
            <a:spLocks noGrp="1"/>
          </p:cNvSpPr>
          <p:nvPr>
            <p:ph type="body" idx="1"/>
          </p:nvPr>
        </p:nvSpPr>
        <p:spPr/>
        <p:txBody>
          <a:bodyPr/>
          <a:lstStyle/>
          <a:p>
            <a:r>
              <a:rPr lang="en-US" dirty="0"/>
              <a:t>Task specific RNNs?</a:t>
            </a:r>
            <a:r>
              <a:rPr lang="en-US" b="1" dirty="0"/>
              <a:t>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a:t>
            </a:r>
            <a:r>
              <a:rPr lang="en-US" sz="1200" dirty="0">
                <a:solidFill>
                  <a:srgbClr val="FF0000"/>
                </a:solidFill>
              </a:rPr>
              <a:t>How are individual tones, when repeated in a specific sequence, initially represented in the auditory system, and how does this representation evolve as they are integrated into a cohesive sound sequence over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How is the representation of sound sequences maintained stably in the IC and AC while selectively attenuating the representation of noise?</a:t>
            </a: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In what ways do cortico-collicular interactions influence the learning and representation of auditory sequences? </a:t>
            </a:r>
            <a:endParaRPr lang="en-US" b="1" dirty="0"/>
          </a:p>
          <a:p>
            <a:endParaRPr lang="en-US" b="1" dirty="0"/>
          </a:p>
          <a:p>
            <a:r>
              <a:rPr lang="en-US" b="1" dirty="0"/>
              <a:t>Stability Analysis</a:t>
            </a:r>
            <a:r>
              <a:rPr lang="en-US" dirty="0"/>
              <a:t>: Examining the stability of these trajectories, such as identifying fixed points (where the state ceases to change) and analyzing their stability (how the system behaves when perturbed slightly), can provide insights into the network’s ability to learn and generalize. For instance, stable fixed points may represent learned patterns or features of the data.</a:t>
            </a:r>
          </a:p>
          <a:p>
            <a:endParaRPr lang="en-US" dirty="0"/>
          </a:p>
          <a:p>
            <a:r>
              <a:rPr lang="en-US" dirty="0"/>
              <a:t>Why not input the sound sequences itself?</a:t>
            </a:r>
          </a:p>
          <a:p>
            <a:r>
              <a:rPr lang="en-US" dirty="0"/>
              <a:t>How many trials do I require minimum to train this RNN?</a:t>
            </a:r>
          </a:p>
          <a:p>
            <a:endParaRPr lang="en-US" dirty="0"/>
          </a:p>
          <a:p>
            <a:r>
              <a:rPr lang="en-US" dirty="0"/>
              <a:t>Provides a comprehensive view that combines neural activity data with dynamic modeling to elucidate the principles of auditory perception and learning. This framework not only complements experimental work by providing a means to interpret and predict neural behavior but also pushes forward the understanding of complex neural networks in a functionally relevant context.</a:t>
            </a:r>
          </a:p>
        </p:txBody>
      </p:sp>
      <p:sp>
        <p:nvSpPr>
          <p:cNvPr id="4" name="Slide Number Placeholder 3">
            <a:extLst>
              <a:ext uri="{FF2B5EF4-FFF2-40B4-BE49-F238E27FC236}">
                <a16:creationId xmlns:a16="http://schemas.microsoft.com/office/drawing/2014/main" id="{971DD526-4C1F-2769-8C0A-86FA0072B038}"/>
              </a:ext>
            </a:extLst>
          </p:cNvPr>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3158964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FEB5B-1B89-D187-40DD-CF6F9368C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6FF26-2E57-72B4-A015-E751BCE9D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5A13D-27FF-ABC7-ED34-E5E376B1FF36}"/>
              </a:ext>
            </a:extLst>
          </p:cNvPr>
          <p:cNvSpPr>
            <a:spLocks noGrp="1"/>
          </p:cNvSpPr>
          <p:nvPr>
            <p:ph type="body" idx="1"/>
          </p:nvPr>
        </p:nvSpPr>
        <p:spPr/>
        <p:txBody>
          <a:bodyPr/>
          <a:lstStyle/>
          <a:p>
            <a:endParaRPr lang="en-US"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8FE1B192-9C44-1DE9-729F-E1FD72944C1E}"/>
              </a:ext>
            </a:extLst>
          </p:cNvPr>
          <p:cNvSpPr>
            <a:spLocks noGrp="1"/>
          </p:cNvSpPr>
          <p:nvPr>
            <p:ph type="sldNum" sz="quarter" idx="5"/>
          </p:nvPr>
        </p:nvSpPr>
        <p:spPr/>
        <p:txBody>
          <a:bodyPr/>
          <a:lstStyle/>
          <a:p>
            <a:fld id="{26085CEC-BB96-4212-A5DC-11F7F8F5C763}" type="slidenum">
              <a:rPr lang="en-IN" smtClean="0"/>
              <a:t>19</a:t>
            </a:fld>
            <a:endParaRPr lang="en-IN"/>
          </a:p>
        </p:txBody>
      </p:sp>
    </p:spTree>
    <p:extLst>
      <p:ext uri="{BB962C8B-B14F-4D97-AF65-F5344CB8AC3E}">
        <p14:creationId xmlns:p14="http://schemas.microsoft.com/office/powerpoint/2010/main" val="2829657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FEB5B-1B89-D187-40DD-CF6F9368C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6FF26-2E57-72B4-A015-E751BCE9D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5A13D-27FF-ABC7-ED34-E5E376B1FF36}"/>
              </a:ext>
            </a:extLst>
          </p:cNvPr>
          <p:cNvSpPr>
            <a:spLocks noGrp="1"/>
          </p:cNvSpPr>
          <p:nvPr>
            <p:ph type="body" idx="1"/>
          </p:nvPr>
        </p:nvSpPr>
        <p:spPr/>
        <p:txBody>
          <a:bodyPr/>
          <a:lstStyle/>
          <a:p>
            <a:endParaRPr lang="en-US"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8FE1B192-9C44-1DE9-729F-E1FD72944C1E}"/>
              </a:ext>
            </a:extLst>
          </p:cNvPr>
          <p:cNvSpPr>
            <a:spLocks noGrp="1"/>
          </p:cNvSpPr>
          <p:nvPr>
            <p:ph type="sldNum" sz="quarter" idx="5"/>
          </p:nvPr>
        </p:nvSpPr>
        <p:spPr/>
        <p:txBody>
          <a:bodyPr/>
          <a:lstStyle/>
          <a:p>
            <a:fld id="{26085CEC-BB96-4212-A5DC-11F7F8F5C763}" type="slidenum">
              <a:rPr lang="en-IN" smtClean="0"/>
              <a:t>20</a:t>
            </a:fld>
            <a:endParaRPr lang="en-IN"/>
          </a:p>
        </p:txBody>
      </p:sp>
    </p:spTree>
    <p:extLst>
      <p:ext uri="{BB962C8B-B14F-4D97-AF65-F5344CB8AC3E}">
        <p14:creationId xmlns:p14="http://schemas.microsoft.com/office/powerpoint/2010/main" val="1789408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6FEFF-0B60-48BB-EF02-0E3805D32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94159-CCC9-CA29-6D10-45DA06535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6C1C5-8FE7-FED9-48E1-625FD7A572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EEB6B3-D9C6-F449-F9B4-C101C6884F52}"/>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529262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ACA53-FEEF-A297-8D88-E3090250E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98547-0312-67E9-F58E-C967F1DF4B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A3DC92-8021-3965-69A6-A6E6B4C43BCF}"/>
              </a:ext>
            </a:extLst>
          </p:cNvPr>
          <p:cNvSpPr>
            <a:spLocks noGrp="1"/>
          </p:cNvSpPr>
          <p:nvPr>
            <p:ph type="body" idx="1"/>
          </p:nvPr>
        </p:nvSpPr>
        <p:spPr/>
        <p:txBody>
          <a:bodyPr/>
          <a:lstStyle/>
          <a:p>
            <a:endParaRPr lang="en-US" dirty="0">
              <a:effectLst/>
              <a:latin typeface="Arial" panose="020B0604020202020204" pitchFamily="34" charset="0"/>
            </a:endParaRPr>
          </a:p>
          <a:p>
            <a:r>
              <a:rPr lang="en-US" dirty="0">
                <a:effectLst/>
                <a:latin typeface="Arial" panose="020B0604020202020204" pitchFamily="34" charset="0"/>
              </a:rPr>
              <a:t> A complex process such as contextual processing is likely to occur simultaneously at several interacting levels of the auditory system in a time- and task-dependent manner, possibly over progressively wider integration time-windows.</a:t>
            </a:r>
          </a:p>
        </p:txBody>
      </p:sp>
      <p:sp>
        <p:nvSpPr>
          <p:cNvPr id="4" name="Slide Number Placeholder 3">
            <a:extLst>
              <a:ext uri="{FF2B5EF4-FFF2-40B4-BE49-F238E27FC236}">
                <a16:creationId xmlns:a16="http://schemas.microsoft.com/office/drawing/2014/main" id="{890B414E-92C5-963F-0DE7-E10C163E13B2}"/>
              </a:ext>
            </a:extLst>
          </p:cNvPr>
          <p:cNvSpPr>
            <a:spLocks noGrp="1"/>
          </p:cNvSpPr>
          <p:nvPr>
            <p:ph type="sldNum" sz="quarter" idx="5"/>
          </p:nvPr>
        </p:nvSpPr>
        <p:spPr/>
        <p:txBody>
          <a:bodyPr/>
          <a:lstStyle/>
          <a:p>
            <a:fld id="{26085CEC-BB96-4212-A5DC-11F7F8F5C763}" type="slidenum">
              <a:rPr lang="en-IN" smtClean="0"/>
              <a:t>21</a:t>
            </a:fld>
            <a:endParaRPr lang="en-IN"/>
          </a:p>
        </p:txBody>
      </p:sp>
    </p:spTree>
    <p:extLst>
      <p:ext uri="{BB962C8B-B14F-4D97-AF65-F5344CB8AC3E}">
        <p14:creationId xmlns:p14="http://schemas.microsoft.com/office/powerpoint/2010/main" val="3194913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5094-9CA6-27F1-F0F5-6B3A40283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BF1F3-C7DF-39E8-BDD3-2EF61A7D1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0BA36-A46C-D3BD-E9E3-0F958A38454D}"/>
              </a:ext>
            </a:extLst>
          </p:cNvPr>
          <p:cNvSpPr>
            <a:spLocks noGrp="1"/>
          </p:cNvSpPr>
          <p:nvPr>
            <p:ph type="body" idx="1"/>
          </p:nvPr>
        </p:nvSpPr>
        <p:spPr/>
        <p:txBody>
          <a:bodyPr/>
          <a:lstStyle/>
          <a:p>
            <a:r>
              <a:rPr lang="en-US" dirty="0"/>
              <a:t>Task specific RNNs?</a:t>
            </a:r>
            <a:r>
              <a:rPr lang="en-US" b="1" dirty="0"/>
              <a:t>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a:t>
            </a:r>
            <a:r>
              <a:rPr lang="en-US" sz="1200" dirty="0">
                <a:solidFill>
                  <a:srgbClr val="FF0000"/>
                </a:solidFill>
              </a:rPr>
              <a:t>How are individual tones, when repeated in a specific sequence, initially represented in the auditory system, and how does this representation evolve as they are integrated into a cohesive sound sequence over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How is the representation of sound sequences maintained stably in the IC and AC while selectively attenuating the representation of noise?</a:t>
            </a: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 </a:t>
            </a:r>
            <a:r>
              <a:rPr lang="en-US" sz="12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In what ways do cortico-collicular interactions influence the learning and representation of auditory sequences? </a:t>
            </a:r>
            <a:endParaRPr lang="en-US" b="1" dirty="0"/>
          </a:p>
          <a:p>
            <a:endParaRPr lang="en-US" b="1" dirty="0"/>
          </a:p>
          <a:p>
            <a:r>
              <a:rPr lang="en-US" b="1" dirty="0"/>
              <a:t>Stability Analysis</a:t>
            </a:r>
            <a:r>
              <a:rPr lang="en-US" dirty="0"/>
              <a:t>: Examining the stability of these trajectories, such as identifying fixed points (where the state ceases to change) and analyzing their stability (how the system behaves when perturbed slightly), can provide insights into the network’s ability to learn and generalize. For instance, stable fixed points may represent learned patterns or features of the data.</a:t>
            </a:r>
          </a:p>
          <a:p>
            <a:endParaRPr lang="en-US" dirty="0"/>
          </a:p>
          <a:p>
            <a:r>
              <a:rPr lang="en-US" dirty="0"/>
              <a:t>Why not input the sound sequences itself?</a:t>
            </a:r>
          </a:p>
          <a:p>
            <a:r>
              <a:rPr lang="en-US" dirty="0"/>
              <a:t>How many trials do I require minimum to train this RNN?</a:t>
            </a:r>
          </a:p>
          <a:p>
            <a:endParaRPr lang="en-US" dirty="0"/>
          </a:p>
          <a:p>
            <a:r>
              <a:rPr lang="en-US" dirty="0"/>
              <a:t>Provides a comprehensive view that combines neural activity data with dynamic modeling to elucidate the principles of auditory perception and learning. This framework not only complements experimental work by providing a means to interpret and predict neural behavior but also pushes forward the understanding of complex neural networks in a functionally relevant context.</a:t>
            </a:r>
          </a:p>
        </p:txBody>
      </p:sp>
      <p:sp>
        <p:nvSpPr>
          <p:cNvPr id="4" name="Slide Number Placeholder 3">
            <a:extLst>
              <a:ext uri="{FF2B5EF4-FFF2-40B4-BE49-F238E27FC236}">
                <a16:creationId xmlns:a16="http://schemas.microsoft.com/office/drawing/2014/main" id="{971DD526-4C1F-2769-8C0A-86FA0072B038}"/>
              </a:ext>
            </a:extLst>
          </p:cNvPr>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3014509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68045-9489-B746-5908-A7CCBAD562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1FC09D-D266-A05C-CFC2-9ED9E77A0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CEC3B-5483-F637-B776-8BF3451BD47E}"/>
              </a:ext>
            </a:extLst>
          </p:cNvPr>
          <p:cNvSpPr>
            <a:spLocks noGrp="1"/>
          </p:cNvSpPr>
          <p:nvPr>
            <p:ph type="body" idx="1"/>
          </p:nvPr>
        </p:nvSpPr>
        <p:spPr/>
        <p:txBody>
          <a:bodyPr/>
          <a:lstStyle/>
          <a:p>
            <a:endParaRPr lang="en-US" dirty="0">
              <a:effectLst/>
              <a:latin typeface="Arial" panose="020B0604020202020204" pitchFamily="34" charset="0"/>
            </a:endParaRPr>
          </a:p>
          <a:p>
            <a:r>
              <a:rPr lang="en-US" dirty="0">
                <a:effectLst/>
                <a:latin typeface="Arial" panose="020B0604020202020204" pitchFamily="34" charset="0"/>
              </a:rPr>
              <a:t> A complex process such as contextual processing is likely to occur simultaneously at several interacting levels of the auditory system in a time- and task-dependent manner, possibly over progressively wider integration time-windows.</a:t>
            </a:r>
          </a:p>
        </p:txBody>
      </p:sp>
      <p:sp>
        <p:nvSpPr>
          <p:cNvPr id="4" name="Slide Number Placeholder 3">
            <a:extLst>
              <a:ext uri="{FF2B5EF4-FFF2-40B4-BE49-F238E27FC236}">
                <a16:creationId xmlns:a16="http://schemas.microsoft.com/office/drawing/2014/main" id="{EA48C0E9-30D3-EE60-37BC-5F24EE127A8E}"/>
              </a:ext>
            </a:extLst>
          </p:cNvPr>
          <p:cNvSpPr>
            <a:spLocks noGrp="1"/>
          </p:cNvSpPr>
          <p:nvPr>
            <p:ph type="sldNum" sz="quarter" idx="5"/>
          </p:nvPr>
        </p:nvSpPr>
        <p:spPr/>
        <p:txBody>
          <a:bodyPr/>
          <a:lstStyle/>
          <a:p>
            <a:fld id="{26085CEC-BB96-4212-A5DC-11F7F8F5C763}" type="slidenum">
              <a:rPr lang="en-IN" smtClean="0"/>
              <a:t>24</a:t>
            </a:fld>
            <a:endParaRPr lang="en-IN"/>
          </a:p>
        </p:txBody>
      </p:sp>
    </p:spTree>
    <p:extLst>
      <p:ext uri="{BB962C8B-B14F-4D97-AF65-F5344CB8AC3E}">
        <p14:creationId xmlns:p14="http://schemas.microsoft.com/office/powerpoint/2010/main" val="2555421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68045-9489-B746-5908-A7CCBAD562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1FC09D-D266-A05C-CFC2-9ED9E77A0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CEC3B-5483-F637-B776-8BF3451BD47E}"/>
              </a:ext>
            </a:extLst>
          </p:cNvPr>
          <p:cNvSpPr>
            <a:spLocks noGrp="1"/>
          </p:cNvSpPr>
          <p:nvPr>
            <p:ph type="body" idx="1"/>
          </p:nvPr>
        </p:nvSpPr>
        <p:spPr/>
        <p:txBody>
          <a:bodyPr/>
          <a:lstStyle/>
          <a:p>
            <a:endParaRPr lang="en-US" dirty="0">
              <a:effectLst/>
              <a:latin typeface="Arial" panose="020B0604020202020204" pitchFamily="34" charset="0"/>
            </a:endParaRPr>
          </a:p>
          <a:p>
            <a:r>
              <a:rPr lang="en-US" dirty="0">
                <a:effectLst/>
                <a:latin typeface="Arial" panose="020B0604020202020204" pitchFamily="34" charset="0"/>
              </a:rPr>
              <a:t> A complex process such as contextual processing is likely to occur simultaneously at several interacting levels of the auditory system in a time- and task-dependent manner, possibly over progressively wider integration time-windows.</a:t>
            </a:r>
          </a:p>
        </p:txBody>
      </p:sp>
      <p:sp>
        <p:nvSpPr>
          <p:cNvPr id="4" name="Slide Number Placeholder 3">
            <a:extLst>
              <a:ext uri="{FF2B5EF4-FFF2-40B4-BE49-F238E27FC236}">
                <a16:creationId xmlns:a16="http://schemas.microsoft.com/office/drawing/2014/main" id="{EA48C0E9-30D3-EE60-37BC-5F24EE127A8E}"/>
              </a:ext>
            </a:extLst>
          </p:cNvPr>
          <p:cNvSpPr>
            <a:spLocks noGrp="1"/>
          </p:cNvSpPr>
          <p:nvPr>
            <p:ph type="sldNum" sz="quarter" idx="5"/>
          </p:nvPr>
        </p:nvSpPr>
        <p:spPr/>
        <p:txBody>
          <a:bodyPr/>
          <a:lstStyle/>
          <a:p>
            <a:fld id="{26085CEC-BB96-4212-A5DC-11F7F8F5C763}" type="slidenum">
              <a:rPr lang="en-IN" smtClean="0"/>
              <a:t>25</a:t>
            </a:fld>
            <a:endParaRPr lang="en-IN"/>
          </a:p>
        </p:txBody>
      </p:sp>
    </p:spTree>
    <p:extLst>
      <p:ext uri="{BB962C8B-B14F-4D97-AF65-F5344CB8AC3E}">
        <p14:creationId xmlns:p14="http://schemas.microsoft.com/office/powerpoint/2010/main" val="404656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DC488-E050-92A1-F2B3-D278D02F5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5762D-469A-6E90-ECDD-4056813D9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C24F91-B239-704E-D7CC-45B8B6874413}"/>
              </a:ext>
            </a:extLst>
          </p:cNvPr>
          <p:cNvSpPr>
            <a:spLocks noGrp="1"/>
          </p:cNvSpPr>
          <p:nvPr>
            <p:ph type="body" idx="1"/>
          </p:nvPr>
        </p:nvSpPr>
        <p:spPr/>
        <p:txBody>
          <a:bodyPr/>
          <a:lstStyle/>
          <a:p>
            <a:r>
              <a:rPr lang="en-US" dirty="0"/>
              <a:t>Task specific RNNs?</a:t>
            </a:r>
            <a:r>
              <a:rPr lang="en-US" b="1" dirty="0"/>
              <a:t> </a:t>
            </a:r>
          </a:p>
          <a:p>
            <a:endParaRPr lang="en-US" b="1" dirty="0"/>
          </a:p>
          <a:p>
            <a:r>
              <a:rPr lang="en-US" b="1" dirty="0"/>
              <a:t>Stability Analysis</a:t>
            </a:r>
            <a:r>
              <a:rPr lang="en-US" dirty="0"/>
              <a:t>: Examining the stability of these trajectories, such as identifying fixed points (where the state ceases to change) and analyzing their stability (how the system behaves when perturbed slightly), can provide insights into the network’s ability to learn and generalize. For instance, stable fixed points may represent learned patterns or features of the data.</a:t>
            </a:r>
          </a:p>
          <a:p>
            <a:endParaRPr lang="en-US" dirty="0"/>
          </a:p>
          <a:p>
            <a:r>
              <a:rPr lang="en-US" dirty="0"/>
              <a:t>Why not input the sound sequences itself?</a:t>
            </a:r>
          </a:p>
          <a:p>
            <a:r>
              <a:rPr lang="en-US" dirty="0"/>
              <a:t>How many trials do I require minimum to train this RNN?</a:t>
            </a:r>
          </a:p>
        </p:txBody>
      </p:sp>
      <p:sp>
        <p:nvSpPr>
          <p:cNvPr id="4" name="Slide Number Placeholder 3">
            <a:extLst>
              <a:ext uri="{FF2B5EF4-FFF2-40B4-BE49-F238E27FC236}">
                <a16:creationId xmlns:a16="http://schemas.microsoft.com/office/drawing/2014/main" id="{2E8DBD70-5BD3-366D-2DD1-6884E49523F9}"/>
              </a:ext>
            </a:extLst>
          </p:cNvPr>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1019339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70FC8-5E39-3EBA-2DFC-778D9A0D1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D62F2-D683-430E-9CDE-F920756FD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C570B-C899-C1F1-18E8-F4DD429C248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549FEFC-4E47-0BAD-CBE7-B51F6F08AB34}"/>
              </a:ext>
            </a:extLst>
          </p:cNvPr>
          <p:cNvSpPr>
            <a:spLocks noGrp="1"/>
          </p:cNvSpPr>
          <p:nvPr>
            <p:ph type="sldNum" sz="quarter" idx="5"/>
          </p:nvPr>
        </p:nvSpPr>
        <p:spPr/>
        <p:txBody>
          <a:bodyPr/>
          <a:lstStyle/>
          <a:p>
            <a:fld id="{26085CEC-BB96-4212-A5DC-11F7F8F5C763}" type="slidenum">
              <a:rPr lang="en-IN" smtClean="0"/>
              <a:t>27</a:t>
            </a:fld>
            <a:endParaRPr lang="en-IN"/>
          </a:p>
        </p:txBody>
      </p:sp>
    </p:spTree>
    <p:extLst>
      <p:ext uri="{BB962C8B-B14F-4D97-AF65-F5344CB8AC3E}">
        <p14:creationId xmlns:p14="http://schemas.microsoft.com/office/powerpoint/2010/main" val="1224923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C9290-A483-84C2-1B9D-90E9A45969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E3B142-EE3C-E75A-4003-86575E8DE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E1A55-3662-91DA-6047-4CE5A48C3311}"/>
              </a:ext>
            </a:extLst>
          </p:cNvPr>
          <p:cNvSpPr>
            <a:spLocks noGrp="1"/>
          </p:cNvSpPr>
          <p:nvPr>
            <p:ph type="body" idx="1"/>
          </p:nvPr>
        </p:nvSpPr>
        <p:spPr/>
        <p:txBody>
          <a:bodyPr/>
          <a:lstStyle/>
          <a:p>
            <a:r>
              <a:rPr lang="en-US" dirty="0"/>
              <a:t>Task specific RNNs?</a:t>
            </a:r>
            <a:r>
              <a:rPr lang="en-US" b="1" dirty="0"/>
              <a:t> </a:t>
            </a:r>
          </a:p>
          <a:p>
            <a:endParaRPr lang="en-US" b="1" dirty="0"/>
          </a:p>
          <a:p>
            <a:r>
              <a:rPr lang="en-US" b="1" dirty="0"/>
              <a:t>Stability Analysis</a:t>
            </a:r>
            <a:r>
              <a:rPr lang="en-US" dirty="0"/>
              <a:t>: Examining the stability of these trajectories, such as identifying fixed points (where the state ceases to change) and analyzing their stability (how the system behaves when perturbed slightly), can provide insights into the network’s ability to learn and generalize. For instance, stable fixed points may represent learned patterns or features of the data.</a:t>
            </a:r>
          </a:p>
          <a:p>
            <a:endParaRPr lang="en-US" dirty="0"/>
          </a:p>
          <a:p>
            <a:r>
              <a:rPr lang="en-US" dirty="0"/>
              <a:t>Why not input the sound sequences itself?</a:t>
            </a:r>
          </a:p>
          <a:p>
            <a:r>
              <a:rPr lang="en-US" dirty="0"/>
              <a:t>How many trials do I require minimum to train this RNN?</a:t>
            </a:r>
          </a:p>
        </p:txBody>
      </p:sp>
      <p:sp>
        <p:nvSpPr>
          <p:cNvPr id="4" name="Slide Number Placeholder 3">
            <a:extLst>
              <a:ext uri="{FF2B5EF4-FFF2-40B4-BE49-F238E27FC236}">
                <a16:creationId xmlns:a16="http://schemas.microsoft.com/office/drawing/2014/main" id="{A2A81E63-7589-365B-6976-744F2AD23149}"/>
              </a:ext>
            </a:extLst>
          </p:cNvPr>
          <p:cNvSpPr>
            <a:spLocks noGrp="1"/>
          </p:cNvSpPr>
          <p:nvPr>
            <p:ph type="sldNum" sz="quarter" idx="5"/>
          </p:nvPr>
        </p:nvSpPr>
        <p:spPr/>
        <p:txBody>
          <a:bodyPr/>
          <a:lstStyle/>
          <a:p>
            <a:fld id="{C1408529-B905-4AF8-8619-38F288C3CEF3}" type="slidenum">
              <a:rPr lang="en-DE" smtClean="0"/>
              <a:t>28</a:t>
            </a:fld>
            <a:endParaRPr lang="en-DE"/>
          </a:p>
        </p:txBody>
      </p:sp>
    </p:spTree>
    <p:extLst>
      <p:ext uri="{BB962C8B-B14F-4D97-AF65-F5344CB8AC3E}">
        <p14:creationId xmlns:p14="http://schemas.microsoft.com/office/powerpoint/2010/main" val="3419600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27689-1423-93FD-BF15-97E372A9D8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AE6F1-C05E-BF56-39CF-7B7DF951AE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94406-13C2-2D7E-7C7E-92D064B8D8FC}"/>
              </a:ext>
            </a:extLst>
          </p:cNvPr>
          <p:cNvSpPr>
            <a:spLocks noGrp="1"/>
          </p:cNvSpPr>
          <p:nvPr>
            <p:ph type="body" idx="1"/>
          </p:nvPr>
        </p:nvSpPr>
        <p:spPr/>
        <p:txBody>
          <a:bodyPr/>
          <a:lstStyle/>
          <a:p>
            <a:r>
              <a:rPr lang="en-US" dirty="0"/>
              <a:t>Task specific RNNs?</a:t>
            </a:r>
          </a:p>
        </p:txBody>
      </p:sp>
      <p:sp>
        <p:nvSpPr>
          <p:cNvPr id="4" name="Slide Number Placeholder 3">
            <a:extLst>
              <a:ext uri="{FF2B5EF4-FFF2-40B4-BE49-F238E27FC236}">
                <a16:creationId xmlns:a16="http://schemas.microsoft.com/office/drawing/2014/main" id="{CB843C2E-C84B-B78D-9450-B3F40F6DADE5}"/>
              </a:ext>
            </a:extLst>
          </p:cNvPr>
          <p:cNvSpPr>
            <a:spLocks noGrp="1"/>
          </p:cNvSpPr>
          <p:nvPr>
            <p:ph type="sldNum" sz="quarter" idx="5"/>
          </p:nvPr>
        </p:nvSpPr>
        <p:spPr/>
        <p:txBody>
          <a:bodyPr/>
          <a:lstStyle/>
          <a:p>
            <a:fld id="{C1408529-B905-4AF8-8619-38F288C3CEF3}" type="slidenum">
              <a:rPr lang="en-DE" smtClean="0"/>
              <a:t>29</a:t>
            </a:fld>
            <a:endParaRPr lang="en-DE"/>
          </a:p>
        </p:txBody>
      </p:sp>
    </p:spTree>
    <p:extLst>
      <p:ext uri="{BB962C8B-B14F-4D97-AF65-F5344CB8AC3E}">
        <p14:creationId xmlns:p14="http://schemas.microsoft.com/office/powerpoint/2010/main" val="287328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2E295-3F29-3B4F-1D08-0F8A2AB9F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82D37-6E76-E36A-EC5B-F7BCCA8FBF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49B83-9923-9165-F9BD-7D84D648049E}"/>
              </a:ext>
            </a:extLst>
          </p:cNvPr>
          <p:cNvSpPr>
            <a:spLocks noGrp="1"/>
          </p:cNvSpPr>
          <p:nvPr>
            <p:ph type="body" idx="1"/>
          </p:nvPr>
        </p:nvSpPr>
        <p:spPr/>
        <p:txBody>
          <a:bodyPr/>
          <a:lstStyle/>
          <a:p>
            <a:r>
              <a:rPr lang="en-US" dirty="0"/>
              <a:t>Task specific RNNs?</a:t>
            </a:r>
          </a:p>
        </p:txBody>
      </p:sp>
      <p:sp>
        <p:nvSpPr>
          <p:cNvPr id="4" name="Slide Number Placeholder 3">
            <a:extLst>
              <a:ext uri="{FF2B5EF4-FFF2-40B4-BE49-F238E27FC236}">
                <a16:creationId xmlns:a16="http://schemas.microsoft.com/office/drawing/2014/main" id="{3FFBF452-B123-C306-3AFC-83E101EC21C4}"/>
              </a:ext>
            </a:extLst>
          </p:cNvPr>
          <p:cNvSpPr>
            <a:spLocks noGrp="1"/>
          </p:cNvSpPr>
          <p:nvPr>
            <p:ph type="sldNum" sz="quarter" idx="5"/>
          </p:nvPr>
        </p:nvSpPr>
        <p:spPr/>
        <p:txBody>
          <a:bodyPr/>
          <a:lstStyle/>
          <a:p>
            <a:fld id="{C1408529-B905-4AF8-8619-38F288C3CEF3}" type="slidenum">
              <a:rPr lang="en-DE" smtClean="0"/>
              <a:t>30</a:t>
            </a:fld>
            <a:endParaRPr lang="en-DE"/>
          </a:p>
        </p:txBody>
      </p:sp>
    </p:spTree>
    <p:extLst>
      <p:ext uri="{BB962C8B-B14F-4D97-AF65-F5344CB8AC3E}">
        <p14:creationId xmlns:p14="http://schemas.microsoft.com/office/powerpoint/2010/main" val="2792646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FD730-36DF-9E7E-651B-958E14FE5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32A6C-BD04-733D-BA58-1788D81BBE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B41FE-4E6F-C337-5817-4D5CF47023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18ADB3-DFC0-7DF2-4EFA-A893F1192323}"/>
              </a:ext>
            </a:extLst>
          </p:cNvPr>
          <p:cNvSpPr>
            <a:spLocks noGrp="1"/>
          </p:cNvSpPr>
          <p:nvPr>
            <p:ph type="sldNum" sz="quarter" idx="5"/>
          </p:nvPr>
        </p:nvSpPr>
        <p:spPr/>
        <p:txBody>
          <a:bodyPr/>
          <a:lstStyle/>
          <a:p>
            <a:fld id="{C1408529-B905-4AF8-8619-38F288C3CEF3}" type="slidenum">
              <a:rPr lang="en-DE" smtClean="0"/>
              <a:t>31</a:t>
            </a:fld>
            <a:endParaRPr lang="en-DE"/>
          </a:p>
        </p:txBody>
      </p:sp>
    </p:spTree>
    <p:extLst>
      <p:ext uri="{BB962C8B-B14F-4D97-AF65-F5344CB8AC3E}">
        <p14:creationId xmlns:p14="http://schemas.microsoft.com/office/powerpoint/2010/main" val="165734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08529-B905-4AF8-8619-38F288C3CEF3}" type="slidenum">
              <a:rPr kumimoji="0" lang="en-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974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185860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924341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2042003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D5ED-A4A8-DCB9-F195-0FEEB0E15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C3EB6-0F1B-491C-7190-4D7A3A222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FB984-F78A-064B-6232-57F9C26CD03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AE5285B-5970-4DC7-30A0-9B8997AAECB6}"/>
              </a:ext>
            </a:extLst>
          </p:cNvPr>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198735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BFC9-624F-561C-5C5B-58AFE4416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59C45-E359-C8D7-7ECE-184F2A909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2C706-DB85-1E14-2F6F-9179FD6218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57A832-5B88-2D60-6334-F5097F804005}"/>
              </a:ext>
            </a:extLst>
          </p:cNvPr>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1382050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5/13/24 1:56 PM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5/13/24 1:56 PM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5/13/24 1:56 PM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5/13/24 1:56 PM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5/13/24 1:56 PM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5/13/24 1:56 PM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5/13/24 1:56 PM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5/13/24 1:56 PM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5/13/24 1:56 PM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5/13/24 1:56 PM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5/13/24 1:56 PM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5/13/24 1:56 PM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39.jpeg"/></Relationships>
</file>

<file path=ppt/slides/_rels/slide1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2.jpeg"/><Relationship Id="rId7"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jpe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5.jpe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jpeg"/><Relationship Id="rId4" Type="http://schemas.openxmlformats.org/officeDocument/2006/relationships/image" Target="../media/image8.png"/><Relationship Id="rId9" Type="http://schemas.openxmlformats.org/officeDocument/2006/relationships/image" Target="../media/image5.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60.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4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61.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61.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42.jpeg"/><Relationship Id="rId7" Type="http://schemas.openxmlformats.org/officeDocument/2006/relationships/image" Target="../media/image59.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5.jpe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jpeg"/><Relationship Id="rId4" Type="http://schemas.openxmlformats.org/officeDocument/2006/relationships/image" Target="../media/image8.png"/><Relationship Id="rId9" Type="http://schemas.openxmlformats.org/officeDocument/2006/relationships/image" Target="../media/image5.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36CE-548C-441F-B47D-CF8B89EA0CA9}"/>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6" name="TextBox 5">
            <a:extLst>
              <a:ext uri="{FF2B5EF4-FFF2-40B4-BE49-F238E27FC236}">
                <a16:creationId xmlns:a16="http://schemas.microsoft.com/office/drawing/2014/main" id="{DD4FBC9B-EED4-41BE-9193-A79D116B9A87}"/>
              </a:ext>
            </a:extLst>
          </p:cNvPr>
          <p:cNvSpPr txBox="1"/>
          <p:nvPr/>
        </p:nvSpPr>
        <p:spPr>
          <a:xfrm>
            <a:off x="388651" y="1186602"/>
            <a:ext cx="5311878" cy="4247317"/>
          </a:xfrm>
          <a:prstGeom prst="rect">
            <a:avLst/>
          </a:prstGeom>
          <a:noFill/>
        </p:spPr>
        <p:txBody>
          <a:bodyPr wrap="square" rtlCol="0">
            <a:spAutoFit/>
          </a:bodyPr>
          <a:lstStyle/>
          <a:p>
            <a:pPr algn="ctr"/>
            <a:r>
              <a:rPr lang="en-US" dirty="0"/>
              <a:t>2020 – Integrated Master’s in </a:t>
            </a:r>
            <a:r>
              <a:rPr lang="en-US" b="1" dirty="0"/>
              <a:t>Bioengineering </a:t>
            </a:r>
            <a:r>
              <a:rPr lang="en-US" dirty="0"/>
              <a:t>and</a:t>
            </a:r>
            <a:r>
              <a:rPr lang="en-US" b="1" dirty="0"/>
              <a:t> Medical Nanotechnology</a:t>
            </a:r>
            <a:endParaRPr lang="en-US" dirty="0"/>
          </a:p>
          <a:p>
            <a:r>
              <a:rPr lang="en-US" dirty="0"/>
              <a:t> </a:t>
            </a:r>
          </a:p>
          <a:p>
            <a:endParaRPr lang="en-US" dirty="0"/>
          </a:p>
          <a:p>
            <a:endParaRPr lang="en-US" dirty="0"/>
          </a:p>
          <a:p>
            <a:endParaRPr lang="en-US" dirty="0"/>
          </a:p>
          <a:p>
            <a:endParaRPr lang="en-US" dirty="0"/>
          </a:p>
          <a:p>
            <a:pPr marL="285750" indent="-285750">
              <a:buFontTx/>
              <a:buChar char="-"/>
            </a:pPr>
            <a:endParaRPr lang="en-US" dirty="0"/>
          </a:p>
          <a:p>
            <a:pPr marL="285750" indent="-285750">
              <a:buFontTx/>
              <a:buChar char="-"/>
            </a:pPr>
            <a:r>
              <a:rPr lang="en-US" dirty="0"/>
              <a:t>Experience: Biomedical instrumentation, signal processing, tissue engineering and 3D printing</a:t>
            </a:r>
          </a:p>
          <a:p>
            <a:pPr marL="285750" indent="-285750">
              <a:buFontTx/>
              <a:buChar char="-"/>
            </a:pPr>
            <a:r>
              <a:rPr lang="en-US" dirty="0"/>
              <a:t>Neurobiology and cognitive sciences, Physiological control systems</a:t>
            </a:r>
          </a:p>
          <a:p>
            <a:endParaRPr lang="en-US" dirty="0"/>
          </a:p>
          <a:p>
            <a:r>
              <a:rPr lang="en-IN" i="1" dirty="0">
                <a:solidFill>
                  <a:srgbClr val="FF0000"/>
                </a:solidFill>
              </a:rPr>
              <a:t>Why do we behave in a certain way??</a:t>
            </a:r>
          </a:p>
          <a:p>
            <a:endParaRPr lang="en-IN" dirty="0"/>
          </a:p>
        </p:txBody>
      </p:sp>
      <p:sp>
        <p:nvSpPr>
          <p:cNvPr id="7" name="TextBox 6">
            <a:extLst>
              <a:ext uri="{FF2B5EF4-FFF2-40B4-BE49-F238E27FC236}">
                <a16:creationId xmlns:a16="http://schemas.microsoft.com/office/drawing/2014/main" id="{E064D960-B6D7-48C1-AEE8-734D3A3021CD}"/>
              </a:ext>
            </a:extLst>
          </p:cNvPr>
          <p:cNvSpPr txBox="1"/>
          <p:nvPr/>
        </p:nvSpPr>
        <p:spPr>
          <a:xfrm>
            <a:off x="6362930" y="1219820"/>
            <a:ext cx="4844791" cy="5632311"/>
          </a:xfrm>
          <a:prstGeom prst="rect">
            <a:avLst/>
          </a:prstGeom>
          <a:noFill/>
        </p:spPr>
        <p:txBody>
          <a:bodyPr wrap="square" rtlCol="0">
            <a:spAutoFit/>
          </a:bodyPr>
          <a:lstStyle/>
          <a:p>
            <a:r>
              <a:rPr lang="en-US" dirty="0"/>
              <a:t>2024  – Master’s in </a:t>
            </a:r>
            <a:r>
              <a:rPr lang="en-US" b="1" dirty="0"/>
              <a:t>Integrative Neuroscience </a:t>
            </a:r>
          </a:p>
          <a:p>
            <a:endParaRPr lang="en-US" dirty="0"/>
          </a:p>
          <a:p>
            <a:endParaRPr lang="en-US" dirty="0"/>
          </a:p>
          <a:p>
            <a:endParaRPr lang="en-IN" dirty="0"/>
          </a:p>
          <a:p>
            <a:endParaRPr lang="en-IN" dirty="0"/>
          </a:p>
          <a:p>
            <a:r>
              <a:rPr lang="en-IN" dirty="0"/>
              <a:t> - Systems, behaviour and theoretical neuroscience</a:t>
            </a:r>
          </a:p>
          <a:p>
            <a:endParaRPr lang="en-IN" dirty="0"/>
          </a:p>
          <a:p>
            <a:endParaRPr lang="en-IN" dirty="0"/>
          </a:p>
          <a:p>
            <a:endParaRPr lang="en-IN" dirty="0"/>
          </a:p>
          <a:p>
            <a:r>
              <a:rPr lang="en-IN" dirty="0"/>
              <a:t>- Research Assistant/ Master thesis in CortXplorer group, Leibniz Institute for Neurobiology, Magdeburg, Germany</a:t>
            </a:r>
          </a:p>
          <a:p>
            <a:endParaRPr lang="en-IN" dirty="0"/>
          </a:p>
          <a:p>
            <a:endParaRPr lang="en-IN" dirty="0"/>
          </a:p>
          <a:p>
            <a:endParaRPr lang="en-IN" dirty="0"/>
          </a:p>
          <a:p>
            <a:r>
              <a:rPr lang="en-IN" dirty="0"/>
              <a:t>Present – PhD at </a:t>
            </a:r>
            <a:r>
              <a:rPr lang="en-IN" dirty="0" err="1"/>
              <a:t>deHoz</a:t>
            </a:r>
            <a:r>
              <a:rPr lang="en-IN" dirty="0"/>
              <a:t> lab @ </a:t>
            </a:r>
            <a:r>
              <a:rPr lang="en-IN" dirty="0" err="1"/>
              <a:t>deHoz</a:t>
            </a:r>
            <a:r>
              <a:rPr lang="en-IN" dirty="0"/>
              <a:t> lab  (Since April 1</a:t>
            </a:r>
            <a:r>
              <a:rPr lang="en-IN" baseline="30000" dirty="0"/>
              <a:t>st</a:t>
            </a:r>
            <a:r>
              <a:rPr lang="en-IN" dirty="0"/>
              <a:t> , 2024)</a:t>
            </a:r>
          </a:p>
          <a:p>
            <a:endParaRPr lang="en-IN" dirty="0"/>
          </a:p>
          <a:p>
            <a:r>
              <a:rPr lang="en-IN" i="1" dirty="0">
                <a:solidFill>
                  <a:srgbClr val="FF0000"/>
                </a:solidFill>
              </a:rPr>
              <a:t>Neural computation and behaviour</a:t>
            </a:r>
          </a:p>
        </p:txBody>
      </p:sp>
      <p:grpSp>
        <p:nvGrpSpPr>
          <p:cNvPr id="3" name="Group 2">
            <a:extLst>
              <a:ext uri="{FF2B5EF4-FFF2-40B4-BE49-F238E27FC236}">
                <a16:creationId xmlns:a16="http://schemas.microsoft.com/office/drawing/2014/main" id="{6C5D5282-844B-AF85-BBA6-84D06815347A}"/>
              </a:ext>
            </a:extLst>
          </p:cNvPr>
          <p:cNvGrpSpPr/>
          <p:nvPr/>
        </p:nvGrpSpPr>
        <p:grpSpPr>
          <a:xfrm>
            <a:off x="1051052" y="2180757"/>
            <a:ext cx="2950299" cy="1033702"/>
            <a:chOff x="2103527" y="2276559"/>
            <a:chExt cx="2950299" cy="1033702"/>
          </a:xfrm>
        </p:grpSpPr>
        <p:pic>
          <p:nvPicPr>
            <p:cNvPr id="8" name="Picture 2" descr="Bioengineering &amp; Medical Nanotechnology,SASTRA Thanjavur">
              <a:extLst>
                <a:ext uri="{FF2B5EF4-FFF2-40B4-BE49-F238E27FC236}">
                  <a16:creationId xmlns:a16="http://schemas.microsoft.com/office/drawing/2014/main" id="{D361298D-9EC0-42C7-AF64-55C853F16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527" y="2276559"/>
              <a:ext cx="1033702" cy="1033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STRA Photo Gallery">
              <a:extLst>
                <a:ext uri="{FF2B5EF4-FFF2-40B4-BE49-F238E27FC236}">
                  <a16:creationId xmlns:a16="http://schemas.microsoft.com/office/drawing/2014/main" id="{9D338CAB-B2F0-406C-9C6F-C894C0BBF5D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200216" y="2472392"/>
              <a:ext cx="1853610" cy="732098"/>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a:extLst>
              <a:ext uri="{FF2B5EF4-FFF2-40B4-BE49-F238E27FC236}">
                <a16:creationId xmlns:a16="http://schemas.microsoft.com/office/drawing/2014/main" id="{44E893B5-36AE-404D-BF18-46E9369B4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6631" y="1780883"/>
            <a:ext cx="2220558" cy="7997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170E907-1AFB-4FC0-B76A-3C5EF22C26DD}"/>
              </a:ext>
            </a:extLst>
          </p:cNvPr>
          <p:cNvPicPr>
            <a:picLocks noChangeAspect="1"/>
          </p:cNvPicPr>
          <p:nvPr/>
        </p:nvPicPr>
        <p:blipFill>
          <a:blip r:embed="rId6"/>
          <a:stretch>
            <a:fillRect/>
          </a:stretch>
        </p:blipFill>
        <p:spPr>
          <a:xfrm>
            <a:off x="17619831" y="3560764"/>
            <a:ext cx="1568282" cy="362590"/>
          </a:xfrm>
          <a:prstGeom prst="rect">
            <a:avLst/>
          </a:prstGeom>
        </p:spPr>
      </p:pic>
      <p:sp>
        <p:nvSpPr>
          <p:cNvPr id="12" name="Rectangle 11">
            <a:extLst>
              <a:ext uri="{FF2B5EF4-FFF2-40B4-BE49-F238E27FC236}">
                <a16:creationId xmlns:a16="http://schemas.microsoft.com/office/drawing/2014/main" id="{395A4A11-367B-41A4-ACF2-965A16FE627C}"/>
              </a:ext>
            </a:extLst>
          </p:cNvPr>
          <p:cNvSpPr/>
          <p:nvPr/>
        </p:nvSpPr>
        <p:spPr>
          <a:xfrm>
            <a:off x="0" y="0"/>
            <a:ext cx="12192000" cy="961780"/>
          </a:xfrm>
          <a:prstGeom prst="rect">
            <a:avLst/>
          </a:prstGeom>
          <a:solidFill>
            <a:srgbClr val="FDE5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Vishal Kannan</a:t>
            </a:r>
            <a:endParaRPr lang="en-DE" sz="4000" dirty="0">
              <a:solidFill>
                <a:schemeClr val="tx1"/>
              </a:solidFill>
            </a:endParaRPr>
          </a:p>
        </p:txBody>
      </p:sp>
      <p:grpSp>
        <p:nvGrpSpPr>
          <p:cNvPr id="4" name="Group 3">
            <a:extLst>
              <a:ext uri="{FF2B5EF4-FFF2-40B4-BE49-F238E27FC236}">
                <a16:creationId xmlns:a16="http://schemas.microsoft.com/office/drawing/2014/main" id="{31563043-30EC-D221-8776-53EAAA0F2E6C}"/>
              </a:ext>
            </a:extLst>
          </p:cNvPr>
          <p:cNvGrpSpPr/>
          <p:nvPr/>
        </p:nvGrpSpPr>
        <p:grpSpPr>
          <a:xfrm>
            <a:off x="6742620" y="3276846"/>
            <a:ext cx="3648580" cy="620630"/>
            <a:chOff x="7013085" y="4031425"/>
            <a:chExt cx="3648580" cy="620630"/>
          </a:xfrm>
        </p:grpSpPr>
        <p:pic>
          <p:nvPicPr>
            <p:cNvPr id="19" name="Picture 18">
              <a:extLst>
                <a:ext uri="{FF2B5EF4-FFF2-40B4-BE49-F238E27FC236}">
                  <a16:creationId xmlns:a16="http://schemas.microsoft.com/office/drawing/2014/main" id="{E747E1AB-7523-4080-B391-AC5A68B87111}"/>
                </a:ext>
              </a:extLst>
            </p:cNvPr>
            <p:cNvPicPr>
              <a:picLocks noChangeAspect="1"/>
            </p:cNvPicPr>
            <p:nvPr/>
          </p:nvPicPr>
          <p:blipFill>
            <a:blip r:embed="rId6"/>
            <a:stretch>
              <a:fillRect/>
            </a:stretch>
          </p:blipFill>
          <p:spPr>
            <a:xfrm>
              <a:off x="9093383" y="4160445"/>
              <a:ext cx="1568282" cy="362590"/>
            </a:xfrm>
            <a:prstGeom prst="rect">
              <a:avLst/>
            </a:prstGeom>
          </p:spPr>
        </p:pic>
        <p:pic>
          <p:nvPicPr>
            <p:cNvPr id="17" name="Picture 16">
              <a:extLst>
                <a:ext uri="{FF2B5EF4-FFF2-40B4-BE49-F238E27FC236}">
                  <a16:creationId xmlns:a16="http://schemas.microsoft.com/office/drawing/2014/main" id="{4417DA2B-43E0-4DAB-9765-530F9BC0F8BB}"/>
                </a:ext>
              </a:extLst>
            </p:cNvPr>
            <p:cNvPicPr>
              <a:picLocks noChangeAspect="1"/>
            </p:cNvPicPr>
            <p:nvPr/>
          </p:nvPicPr>
          <p:blipFill rotWithShape="1">
            <a:blip r:embed="rId7">
              <a:extLst>
                <a:ext uri="{28A0092B-C50C-407E-A947-70E740481C1C}">
                  <a14:useLocalDpi xmlns:a14="http://schemas.microsoft.com/office/drawing/2010/main" val="0"/>
                </a:ext>
              </a:extLst>
            </a:blip>
            <a:srcRect t="24852" b="25658"/>
            <a:stretch/>
          </p:blipFill>
          <p:spPr>
            <a:xfrm>
              <a:off x="7013085" y="4031425"/>
              <a:ext cx="1881078" cy="620630"/>
            </a:xfrm>
            <a:prstGeom prst="rect">
              <a:avLst/>
            </a:prstGeom>
          </p:spPr>
        </p:pic>
      </p:grpSp>
      <p:pic>
        <p:nvPicPr>
          <p:cNvPr id="1026" name="Picture 2">
            <a:extLst>
              <a:ext uri="{FF2B5EF4-FFF2-40B4-BE49-F238E27FC236}">
                <a16:creationId xmlns:a16="http://schemas.microsoft.com/office/drawing/2014/main" id="{CE2E6DCB-3B7D-A310-2E8A-404BB61B7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9964" y="4897612"/>
            <a:ext cx="1467467" cy="54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4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085D2-4F33-1947-8C97-44F8F94EA53C}"/>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B7543740-5D5C-697D-67A9-64FA40CA3164}"/>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F672C9C6-5B8E-D588-AEE7-B6D6D238AB2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55B60C5-CE84-CF67-DEA7-45256FD8EC37}"/>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041C8CFA-1164-92F0-ED52-2DBB3A4CF07C}"/>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Georgia" panose="02040502050405020303" pitchFamily="18" charset="0"/>
              </a:rPr>
              <a:t>Master thesis – Main findings</a:t>
            </a:r>
            <a:endParaRPr lang="en-DE" sz="36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9DD460E7-DAF8-D2AC-7B18-039009399530}"/>
              </a:ext>
            </a:extLst>
          </p:cNvPr>
          <p:cNvCxnSpPr>
            <a:cxnSpLocks/>
          </p:cNvCxnSpPr>
          <p:nvPr/>
        </p:nvCxnSpPr>
        <p:spPr>
          <a:xfrm flipH="1">
            <a:off x="3398659" y="751821"/>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F3ACF6-C1E3-F515-40B0-CD33ABCA69BC}"/>
              </a:ext>
            </a:extLst>
          </p:cNvPr>
          <p:cNvCxnSpPr>
            <a:cxnSpLocks/>
          </p:cNvCxnSpPr>
          <p:nvPr/>
        </p:nvCxnSpPr>
        <p:spPr>
          <a:xfrm>
            <a:off x="8582704" y="728507"/>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C87F3F0-C3A1-EA69-C5E8-FBFE76DF37B2}"/>
              </a:ext>
            </a:extLst>
          </p:cNvPr>
          <p:cNvSpPr txBox="1"/>
          <p:nvPr/>
        </p:nvSpPr>
        <p:spPr>
          <a:xfrm>
            <a:off x="95296" y="1518273"/>
            <a:ext cx="3321215" cy="584775"/>
          </a:xfrm>
          <a:prstGeom prst="rect">
            <a:avLst/>
          </a:prstGeom>
          <a:noFill/>
        </p:spPr>
        <p:txBody>
          <a:bodyPr wrap="square">
            <a:spAutoFit/>
          </a:bodyPr>
          <a:lstStyle/>
          <a:p>
            <a:r>
              <a:rPr lang="en-US" sz="1600" dirty="0">
                <a:latin typeface="Georgia" panose="02040502050405020303" pitchFamily="18" charset="0"/>
              </a:rPr>
              <a:t>Total consecutive unrewarded pokes before leaving</a:t>
            </a:r>
            <a:endParaRPr lang="en-DE" sz="1600" dirty="0"/>
          </a:p>
        </p:txBody>
      </p:sp>
      <p:sp>
        <p:nvSpPr>
          <p:cNvPr id="37" name="TextBox 36">
            <a:extLst>
              <a:ext uri="{FF2B5EF4-FFF2-40B4-BE49-F238E27FC236}">
                <a16:creationId xmlns:a16="http://schemas.microsoft.com/office/drawing/2014/main" id="{43897822-B386-554E-D02A-F8EE73A506EF}"/>
              </a:ext>
            </a:extLst>
          </p:cNvPr>
          <p:cNvSpPr txBox="1"/>
          <p:nvPr/>
        </p:nvSpPr>
        <p:spPr>
          <a:xfrm>
            <a:off x="95296" y="5368217"/>
            <a:ext cx="2956560" cy="1077218"/>
          </a:xfrm>
          <a:prstGeom prst="rect">
            <a:avLst/>
          </a:prstGeom>
          <a:noFill/>
        </p:spPr>
        <p:txBody>
          <a:bodyPr wrap="square">
            <a:spAutoFit/>
          </a:bodyPr>
          <a:lstStyle/>
          <a:p>
            <a:pPr algn="just"/>
            <a:r>
              <a:rPr lang="en-US" sz="1600" dirty="0">
                <a:latin typeface="Georgia" panose="02040502050405020303" pitchFamily="18" charset="0"/>
              </a:rPr>
              <a:t>Animals adopt an </a:t>
            </a:r>
            <a:r>
              <a:rPr lang="en-US" sz="1600" b="1" dirty="0">
                <a:latin typeface="Georgia" panose="02040502050405020303" pitchFamily="18" charset="0"/>
              </a:rPr>
              <a:t>optimal strategy </a:t>
            </a:r>
            <a:r>
              <a:rPr lang="en-US" sz="1600" dirty="0">
                <a:latin typeface="Georgia" panose="02040502050405020303" pitchFamily="18" charset="0"/>
              </a:rPr>
              <a:t>by forming an</a:t>
            </a:r>
            <a:r>
              <a:rPr lang="en-US" sz="1600" b="1" dirty="0">
                <a:latin typeface="Georgia" panose="02040502050405020303" pitchFamily="18" charset="0"/>
              </a:rPr>
              <a:t> inference</a:t>
            </a:r>
            <a:r>
              <a:rPr lang="en-US" sz="1600" dirty="0">
                <a:latin typeface="Georgia" panose="02040502050405020303" pitchFamily="18" charset="0"/>
              </a:rPr>
              <a:t> about hidden probabilities</a:t>
            </a:r>
            <a:endParaRPr lang="en-US" sz="1600" b="1" dirty="0">
              <a:latin typeface="Georgia" panose="02040502050405020303" pitchFamily="18" charset="0"/>
            </a:endParaRPr>
          </a:p>
        </p:txBody>
      </p:sp>
      <p:sp>
        <p:nvSpPr>
          <p:cNvPr id="39" name="TextBox 38">
            <a:extLst>
              <a:ext uri="{FF2B5EF4-FFF2-40B4-BE49-F238E27FC236}">
                <a16:creationId xmlns:a16="http://schemas.microsoft.com/office/drawing/2014/main" id="{7FCEABD0-0D93-1B47-0BE1-492E592D804B}"/>
              </a:ext>
            </a:extLst>
          </p:cNvPr>
          <p:cNvSpPr txBox="1"/>
          <p:nvPr/>
        </p:nvSpPr>
        <p:spPr>
          <a:xfrm>
            <a:off x="4093459" y="4857090"/>
            <a:ext cx="4005079" cy="584775"/>
          </a:xfrm>
          <a:prstGeom prst="rect">
            <a:avLst/>
          </a:prstGeom>
          <a:noFill/>
        </p:spPr>
        <p:txBody>
          <a:bodyPr wrap="square">
            <a:spAutoFit/>
          </a:bodyPr>
          <a:lstStyle/>
          <a:p>
            <a:pPr algn="just"/>
            <a:r>
              <a:rPr lang="en-US" sz="1600" b="1" dirty="0">
                <a:latin typeface="Georgia" panose="02040502050405020303" pitchFamily="18" charset="0"/>
              </a:rPr>
              <a:t>Increase</a:t>
            </a:r>
            <a:r>
              <a:rPr lang="en-US" sz="1600" dirty="0">
                <a:latin typeface="Georgia" panose="02040502050405020303" pitchFamily="18" charset="0"/>
              </a:rPr>
              <a:t> in </a:t>
            </a:r>
            <a:r>
              <a:rPr lang="en-US" sz="1600" b="1" dirty="0">
                <a:latin typeface="Georgia" panose="02040502050405020303" pitchFamily="18" charset="0"/>
              </a:rPr>
              <a:t>overall frontal activity</a:t>
            </a:r>
            <a:r>
              <a:rPr lang="en-US" sz="1600" dirty="0">
                <a:latin typeface="Georgia" panose="02040502050405020303" pitchFamily="18" charset="0"/>
              </a:rPr>
              <a:t> just before the animal decides to </a:t>
            </a:r>
            <a:r>
              <a:rPr lang="en-US" sz="1600" b="1" dirty="0">
                <a:latin typeface="Georgia" panose="02040502050405020303" pitchFamily="18" charset="0"/>
              </a:rPr>
              <a:t>explore</a:t>
            </a:r>
          </a:p>
        </p:txBody>
      </p:sp>
      <p:sp>
        <p:nvSpPr>
          <p:cNvPr id="41" name="TextBox 40">
            <a:extLst>
              <a:ext uri="{FF2B5EF4-FFF2-40B4-BE49-F238E27FC236}">
                <a16:creationId xmlns:a16="http://schemas.microsoft.com/office/drawing/2014/main" id="{914DABA0-B79A-79A8-B293-7D605DB444E6}"/>
              </a:ext>
            </a:extLst>
          </p:cNvPr>
          <p:cNvSpPr txBox="1"/>
          <p:nvPr/>
        </p:nvSpPr>
        <p:spPr>
          <a:xfrm>
            <a:off x="8874214" y="5806095"/>
            <a:ext cx="3193561" cy="830997"/>
          </a:xfrm>
          <a:prstGeom prst="rect">
            <a:avLst/>
          </a:prstGeom>
          <a:noFill/>
        </p:spPr>
        <p:txBody>
          <a:bodyPr wrap="square">
            <a:spAutoFit/>
          </a:bodyPr>
          <a:lstStyle/>
          <a:p>
            <a:r>
              <a:rPr lang="en-US" sz="1600" b="1" dirty="0">
                <a:latin typeface="Georgia" panose="02040502050405020303" pitchFamily="18" charset="0"/>
              </a:rPr>
              <a:t>Decisive role </a:t>
            </a:r>
            <a:r>
              <a:rPr lang="en-US" sz="1600" dirty="0">
                <a:latin typeface="Georgia" panose="02040502050405020303" pitchFamily="18" charset="0"/>
              </a:rPr>
              <a:t>by altering current expectation and adopting adequate search strategies</a:t>
            </a:r>
            <a:endParaRPr lang="en-DE" sz="1600" dirty="0"/>
          </a:p>
        </p:txBody>
      </p:sp>
      <p:sp>
        <p:nvSpPr>
          <p:cNvPr id="24" name="TextBox 23">
            <a:extLst>
              <a:ext uri="{FF2B5EF4-FFF2-40B4-BE49-F238E27FC236}">
                <a16:creationId xmlns:a16="http://schemas.microsoft.com/office/drawing/2014/main" id="{6A173753-E6AD-C79C-D0B4-76BFC0F24F40}"/>
              </a:ext>
            </a:extLst>
          </p:cNvPr>
          <p:cNvSpPr txBox="1"/>
          <p:nvPr/>
        </p:nvSpPr>
        <p:spPr>
          <a:xfrm>
            <a:off x="152682" y="839167"/>
            <a:ext cx="3156594" cy="646331"/>
          </a:xfrm>
          <a:prstGeom prst="rect">
            <a:avLst/>
          </a:prstGeom>
          <a:noFill/>
        </p:spPr>
        <p:txBody>
          <a:bodyPr wrap="square">
            <a:spAutoFit/>
          </a:bodyPr>
          <a:lstStyle/>
          <a:p>
            <a:pPr algn="ctr"/>
            <a:r>
              <a:rPr lang="en-US" sz="1800" b="1" u="sng" dirty="0">
                <a:latin typeface="Georgia" panose="02040502050405020303" pitchFamily="18" charset="0"/>
              </a:rPr>
              <a:t>Optimal decision-making behaviour</a:t>
            </a:r>
            <a:endParaRPr lang="en-DE" b="1" u="sng" dirty="0"/>
          </a:p>
        </p:txBody>
      </p:sp>
      <p:sp>
        <p:nvSpPr>
          <p:cNvPr id="27" name="TextBox 26">
            <a:extLst>
              <a:ext uri="{FF2B5EF4-FFF2-40B4-BE49-F238E27FC236}">
                <a16:creationId xmlns:a16="http://schemas.microsoft.com/office/drawing/2014/main" id="{A34718A0-E6C2-CC52-252C-80B50C1BBDFA}"/>
              </a:ext>
            </a:extLst>
          </p:cNvPr>
          <p:cNvSpPr txBox="1"/>
          <p:nvPr/>
        </p:nvSpPr>
        <p:spPr>
          <a:xfrm>
            <a:off x="3785799" y="871041"/>
            <a:ext cx="4409072" cy="646331"/>
          </a:xfrm>
          <a:prstGeom prst="rect">
            <a:avLst/>
          </a:prstGeom>
          <a:noFill/>
        </p:spPr>
        <p:txBody>
          <a:bodyPr wrap="square">
            <a:spAutoFit/>
          </a:bodyPr>
          <a:lstStyle/>
          <a:p>
            <a:pPr algn="ctr"/>
            <a:r>
              <a:rPr lang="en-US" sz="1800" b="1" u="sng" dirty="0">
                <a:latin typeface="Georgia" panose="02040502050405020303" pitchFamily="18" charset="0"/>
              </a:rPr>
              <a:t>Increase in overall frontal activity before spout-leaving</a:t>
            </a:r>
            <a:endParaRPr lang="en-DE" b="1" u="sng" dirty="0"/>
          </a:p>
        </p:txBody>
      </p:sp>
      <p:sp>
        <p:nvSpPr>
          <p:cNvPr id="28" name="TextBox 27">
            <a:extLst>
              <a:ext uri="{FF2B5EF4-FFF2-40B4-BE49-F238E27FC236}">
                <a16:creationId xmlns:a16="http://schemas.microsoft.com/office/drawing/2014/main" id="{9631A010-85CD-0E93-3028-AEF3686F9F8A}"/>
              </a:ext>
            </a:extLst>
          </p:cNvPr>
          <p:cNvSpPr txBox="1"/>
          <p:nvPr/>
        </p:nvSpPr>
        <p:spPr>
          <a:xfrm>
            <a:off x="8805656" y="861861"/>
            <a:ext cx="3580808" cy="353943"/>
          </a:xfrm>
          <a:prstGeom prst="rect">
            <a:avLst/>
          </a:prstGeom>
          <a:noFill/>
        </p:spPr>
        <p:txBody>
          <a:bodyPr wrap="square">
            <a:spAutoFit/>
          </a:bodyPr>
          <a:lstStyle/>
          <a:p>
            <a:r>
              <a:rPr lang="en-US" sz="1700" b="1" u="sng" dirty="0">
                <a:latin typeface="Georgia" panose="02040502050405020303" pitchFamily="18" charset="0"/>
              </a:rPr>
              <a:t>Layer-dependent processing</a:t>
            </a:r>
            <a:endParaRPr lang="en-DE" sz="1700" b="1" u="sng" dirty="0"/>
          </a:p>
        </p:txBody>
      </p:sp>
      <p:sp>
        <p:nvSpPr>
          <p:cNvPr id="2" name="Date Placeholder 1">
            <a:extLst>
              <a:ext uri="{FF2B5EF4-FFF2-40B4-BE49-F238E27FC236}">
                <a16:creationId xmlns:a16="http://schemas.microsoft.com/office/drawing/2014/main" id="{B3F546DC-A94A-1ACA-5511-927F1F8B2B38}"/>
              </a:ext>
            </a:extLst>
          </p:cNvPr>
          <p:cNvSpPr>
            <a:spLocks noGrp="1"/>
          </p:cNvSpPr>
          <p:nvPr>
            <p:ph type="dt" sz="half" idx="10"/>
          </p:nvPr>
        </p:nvSpPr>
        <p:spPr/>
        <p:txBody>
          <a:bodyPr/>
          <a:lstStyle/>
          <a:p>
            <a:fld id="{CC1C68D8-D5D8-4C68-80B6-9C3B8B57E96D}" type="datetime8">
              <a:rPr lang="en-DE" smtClean="0"/>
              <a:t>5/13/24 1:56 PM</a:t>
            </a:fld>
            <a:endParaRPr lang="en-DE"/>
          </a:p>
        </p:txBody>
      </p:sp>
      <p:sp>
        <p:nvSpPr>
          <p:cNvPr id="5" name="Slide Number Placeholder 4">
            <a:extLst>
              <a:ext uri="{FF2B5EF4-FFF2-40B4-BE49-F238E27FC236}">
                <a16:creationId xmlns:a16="http://schemas.microsoft.com/office/drawing/2014/main" id="{EB159BCA-B991-B3F7-D5D4-F1E63AD58766}"/>
              </a:ext>
            </a:extLst>
          </p:cNvPr>
          <p:cNvSpPr>
            <a:spLocks noGrp="1"/>
          </p:cNvSpPr>
          <p:nvPr>
            <p:ph type="sldNum" sz="quarter" idx="12"/>
          </p:nvPr>
        </p:nvSpPr>
        <p:spPr/>
        <p:txBody>
          <a:bodyPr/>
          <a:lstStyle/>
          <a:p>
            <a:fld id="{8D002933-DA69-4593-A8BE-46BA8199777B}" type="slidenum">
              <a:rPr lang="en-DE" smtClean="0"/>
              <a:t>10</a:t>
            </a:fld>
            <a:endParaRPr lang="en-DE"/>
          </a:p>
        </p:txBody>
      </p:sp>
      <p:pic>
        <p:nvPicPr>
          <p:cNvPr id="43" name="Picture 42">
            <a:extLst>
              <a:ext uri="{FF2B5EF4-FFF2-40B4-BE49-F238E27FC236}">
                <a16:creationId xmlns:a16="http://schemas.microsoft.com/office/drawing/2014/main" id="{12934C84-8EDD-3D0B-A7B4-C3F597E931EB}"/>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9672822" y="2174460"/>
            <a:ext cx="1680978" cy="3503976"/>
          </a:xfrm>
          <a:prstGeom prst="rect">
            <a:avLst/>
          </a:prstGeom>
          <a:noFill/>
          <a:ln>
            <a:noFill/>
          </a:ln>
        </p:spPr>
      </p:pic>
      <p:grpSp>
        <p:nvGrpSpPr>
          <p:cNvPr id="8" name="Group 7">
            <a:extLst>
              <a:ext uri="{FF2B5EF4-FFF2-40B4-BE49-F238E27FC236}">
                <a16:creationId xmlns:a16="http://schemas.microsoft.com/office/drawing/2014/main" id="{09FBF5E8-914E-2A22-6142-C74BA045ED86}"/>
              </a:ext>
            </a:extLst>
          </p:cNvPr>
          <p:cNvGrpSpPr/>
          <p:nvPr/>
        </p:nvGrpSpPr>
        <p:grpSpPr>
          <a:xfrm>
            <a:off x="49810" y="2168317"/>
            <a:ext cx="3011012" cy="1353526"/>
            <a:chOff x="13424" y="3915391"/>
            <a:chExt cx="3651928" cy="1641634"/>
          </a:xfrm>
        </p:grpSpPr>
        <p:pic>
          <p:nvPicPr>
            <p:cNvPr id="6" name="Picture 5">
              <a:extLst>
                <a:ext uri="{FF2B5EF4-FFF2-40B4-BE49-F238E27FC236}">
                  <a16:creationId xmlns:a16="http://schemas.microsoft.com/office/drawing/2014/main" id="{5948103E-E621-6976-3290-FD6B6E58E13B}"/>
                </a:ext>
              </a:extLst>
            </p:cNvPr>
            <p:cNvPicPr>
              <a:picLocks noChangeAspect="1"/>
            </p:cNvPicPr>
            <p:nvPr/>
          </p:nvPicPr>
          <p:blipFill rotWithShape="1">
            <a:blip r:embed="rId4"/>
            <a:srcRect l="10142" t="22290"/>
            <a:stretch/>
          </p:blipFill>
          <p:spPr>
            <a:xfrm>
              <a:off x="13424" y="3915391"/>
              <a:ext cx="3651928" cy="1641634"/>
            </a:xfrm>
            <a:prstGeom prst="rect">
              <a:avLst/>
            </a:prstGeom>
          </p:spPr>
        </p:pic>
        <p:sp>
          <p:nvSpPr>
            <p:cNvPr id="7" name="Rectangle 6">
              <a:extLst>
                <a:ext uri="{FF2B5EF4-FFF2-40B4-BE49-F238E27FC236}">
                  <a16:creationId xmlns:a16="http://schemas.microsoft.com/office/drawing/2014/main" id="{764A27B8-CD53-22C9-EDA1-24538867920E}"/>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2548FF7-C0FF-DEA6-0F68-33E802E2FDE6}"/>
              </a:ext>
            </a:extLst>
          </p:cNvPr>
          <p:cNvGrpSpPr>
            <a:grpSpLocks noChangeAspect="1"/>
          </p:cNvGrpSpPr>
          <p:nvPr/>
        </p:nvGrpSpPr>
        <p:grpSpPr>
          <a:xfrm>
            <a:off x="135087" y="3559636"/>
            <a:ext cx="2594722" cy="1733630"/>
            <a:chOff x="135087" y="3559636"/>
            <a:chExt cx="2594722" cy="1733630"/>
          </a:xfrm>
        </p:grpSpPr>
        <p:pic>
          <p:nvPicPr>
            <p:cNvPr id="21" name="Picture 20">
              <a:extLst>
                <a:ext uri="{FF2B5EF4-FFF2-40B4-BE49-F238E27FC236}">
                  <a16:creationId xmlns:a16="http://schemas.microsoft.com/office/drawing/2014/main" id="{6B2BAFC1-2B29-03DB-A83A-D4C70A92C47B}"/>
                </a:ext>
              </a:extLst>
            </p:cNvPr>
            <p:cNvPicPr>
              <a:picLocks noChangeAspect="1"/>
            </p:cNvPicPr>
            <p:nvPr/>
          </p:nvPicPr>
          <p:blipFill rotWithShape="1">
            <a:blip r:embed="rId5"/>
            <a:srcRect l="6911"/>
            <a:stretch/>
          </p:blipFill>
          <p:spPr>
            <a:xfrm>
              <a:off x="135087" y="3559636"/>
              <a:ext cx="2594722" cy="1733630"/>
            </a:xfrm>
            <a:prstGeom prst="rect">
              <a:avLst/>
            </a:prstGeom>
          </p:spPr>
        </p:pic>
        <p:pic>
          <p:nvPicPr>
            <p:cNvPr id="9" name="Picture 8">
              <a:extLst>
                <a:ext uri="{FF2B5EF4-FFF2-40B4-BE49-F238E27FC236}">
                  <a16:creationId xmlns:a16="http://schemas.microsoft.com/office/drawing/2014/main" id="{2D8C79C8-10BA-EAA2-4B6D-A5B97241B383}"/>
                </a:ext>
              </a:extLst>
            </p:cNvPr>
            <p:cNvPicPr>
              <a:picLocks noChangeAspect="1"/>
            </p:cNvPicPr>
            <p:nvPr/>
          </p:nvPicPr>
          <p:blipFill>
            <a:blip r:embed="rId6"/>
            <a:stretch>
              <a:fillRect/>
            </a:stretch>
          </p:blipFill>
          <p:spPr>
            <a:xfrm>
              <a:off x="1432448" y="3863645"/>
              <a:ext cx="912938" cy="295582"/>
            </a:xfrm>
            <a:prstGeom prst="rect">
              <a:avLst/>
            </a:prstGeom>
          </p:spPr>
        </p:pic>
      </p:grpSp>
      <p:grpSp>
        <p:nvGrpSpPr>
          <p:cNvPr id="10" name="Group 9">
            <a:extLst>
              <a:ext uri="{FF2B5EF4-FFF2-40B4-BE49-F238E27FC236}">
                <a16:creationId xmlns:a16="http://schemas.microsoft.com/office/drawing/2014/main" id="{14D31E67-D96B-9DAE-E412-20349315F749}"/>
              </a:ext>
            </a:extLst>
          </p:cNvPr>
          <p:cNvGrpSpPr/>
          <p:nvPr/>
        </p:nvGrpSpPr>
        <p:grpSpPr>
          <a:xfrm>
            <a:off x="4262448" y="1522705"/>
            <a:ext cx="3406551" cy="1268854"/>
            <a:chOff x="7822" y="865800"/>
            <a:chExt cx="4862775" cy="1811260"/>
          </a:xfrm>
        </p:grpSpPr>
        <p:pic>
          <p:nvPicPr>
            <p:cNvPr id="11" name="Picture 10">
              <a:extLst>
                <a:ext uri="{FF2B5EF4-FFF2-40B4-BE49-F238E27FC236}">
                  <a16:creationId xmlns:a16="http://schemas.microsoft.com/office/drawing/2014/main" id="{9A1FFAC3-4DE3-2E7B-3917-1FB7CC0D7BD6}"/>
                </a:ext>
              </a:extLst>
            </p:cNvPr>
            <p:cNvPicPr>
              <a:picLocks noChangeAspect="1"/>
            </p:cNvPicPr>
            <p:nvPr/>
          </p:nvPicPr>
          <p:blipFill>
            <a:blip r:embed="rId7"/>
            <a:stretch>
              <a:fillRect/>
            </a:stretch>
          </p:blipFill>
          <p:spPr>
            <a:xfrm>
              <a:off x="7822" y="865800"/>
              <a:ext cx="4862775" cy="1811260"/>
            </a:xfrm>
            <a:prstGeom prst="rect">
              <a:avLst/>
            </a:prstGeom>
          </p:spPr>
        </p:pic>
        <p:sp>
          <p:nvSpPr>
            <p:cNvPr id="12" name="Oval 11">
              <a:extLst>
                <a:ext uri="{FF2B5EF4-FFF2-40B4-BE49-F238E27FC236}">
                  <a16:creationId xmlns:a16="http://schemas.microsoft.com/office/drawing/2014/main" id="{80D9E6D2-505A-D91A-B350-78EEEB57D51F}"/>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3" name="Oval 12">
              <a:extLst>
                <a:ext uri="{FF2B5EF4-FFF2-40B4-BE49-F238E27FC236}">
                  <a16:creationId xmlns:a16="http://schemas.microsoft.com/office/drawing/2014/main" id="{A45CF136-6628-A04F-7C5C-E605D6FB91B3}"/>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7" name="TextBox 16">
            <a:extLst>
              <a:ext uri="{FF2B5EF4-FFF2-40B4-BE49-F238E27FC236}">
                <a16:creationId xmlns:a16="http://schemas.microsoft.com/office/drawing/2014/main" id="{EC69F730-8E02-9CF7-5C6A-9F5E1A4BB220}"/>
              </a:ext>
            </a:extLst>
          </p:cNvPr>
          <p:cNvSpPr txBox="1"/>
          <p:nvPr/>
        </p:nvSpPr>
        <p:spPr>
          <a:xfrm>
            <a:off x="4161932" y="5611015"/>
            <a:ext cx="3868132" cy="830997"/>
          </a:xfrm>
          <a:prstGeom prst="rect">
            <a:avLst/>
          </a:prstGeom>
          <a:noFill/>
        </p:spPr>
        <p:txBody>
          <a:bodyPr wrap="square">
            <a:spAutoFit/>
          </a:bodyPr>
          <a:lstStyle/>
          <a:p>
            <a:pPr algn="just"/>
            <a:r>
              <a:rPr lang="en-US" sz="1600" dirty="0">
                <a:latin typeface="Georgia" panose="02040502050405020303" pitchFamily="18" charset="0"/>
              </a:rPr>
              <a:t>Exploitation to exploration </a:t>
            </a:r>
            <a:r>
              <a:rPr lang="en-US" sz="1600" dirty="0">
                <a:latin typeface="Georgia" panose="02040502050405020303" pitchFamily="18" charset="0"/>
                <a:sym typeface="Wingdings" pitchFamily="2" charset="2"/>
              </a:rPr>
              <a:t> </a:t>
            </a:r>
            <a:r>
              <a:rPr lang="en-US" sz="1600" b="1" dirty="0">
                <a:latin typeface="Georgia" panose="02040502050405020303" pitchFamily="18" charset="0"/>
              </a:rPr>
              <a:t>Evidence accumulation </a:t>
            </a:r>
            <a:r>
              <a:rPr lang="en-US" sz="1600" dirty="0">
                <a:latin typeface="Georgia" panose="02040502050405020303" pitchFamily="18" charset="0"/>
              </a:rPr>
              <a:t>(Alteration of current expectations)</a:t>
            </a:r>
            <a:endParaRPr lang="en-US" sz="1600" b="1" dirty="0">
              <a:latin typeface="Georgia" panose="02040502050405020303" pitchFamily="18" charset="0"/>
            </a:endParaRPr>
          </a:p>
        </p:txBody>
      </p:sp>
      <p:pic>
        <p:nvPicPr>
          <p:cNvPr id="19" name="Picture 18">
            <a:extLst>
              <a:ext uri="{FF2B5EF4-FFF2-40B4-BE49-F238E27FC236}">
                <a16:creationId xmlns:a16="http://schemas.microsoft.com/office/drawing/2014/main" id="{8916EEF8-0DEC-AE4A-1796-712F888525F3}"/>
              </a:ext>
            </a:extLst>
          </p:cNvPr>
          <p:cNvPicPr>
            <a:picLocks noChangeAspect="1"/>
          </p:cNvPicPr>
          <p:nvPr/>
        </p:nvPicPr>
        <p:blipFill rotWithShape="1">
          <a:blip r:embed="rId8"/>
          <a:srcRect r="68849"/>
          <a:stretch/>
        </p:blipFill>
        <p:spPr>
          <a:xfrm>
            <a:off x="3950031" y="3026555"/>
            <a:ext cx="1698718" cy="1690788"/>
          </a:xfrm>
          <a:prstGeom prst="rect">
            <a:avLst/>
          </a:prstGeom>
        </p:spPr>
      </p:pic>
      <p:grpSp>
        <p:nvGrpSpPr>
          <p:cNvPr id="42" name="Group 41">
            <a:extLst>
              <a:ext uri="{FF2B5EF4-FFF2-40B4-BE49-F238E27FC236}">
                <a16:creationId xmlns:a16="http://schemas.microsoft.com/office/drawing/2014/main" id="{706F5AB5-35B9-E21D-E322-DB43F855DA46}"/>
              </a:ext>
            </a:extLst>
          </p:cNvPr>
          <p:cNvGrpSpPr/>
          <p:nvPr/>
        </p:nvGrpSpPr>
        <p:grpSpPr>
          <a:xfrm>
            <a:off x="5545698" y="3037380"/>
            <a:ext cx="2272431" cy="1628985"/>
            <a:chOff x="5607812" y="3029855"/>
            <a:chExt cx="2272431" cy="1628985"/>
          </a:xfrm>
        </p:grpSpPr>
        <p:pic>
          <p:nvPicPr>
            <p:cNvPr id="18" name="Picture 17">
              <a:extLst>
                <a:ext uri="{FF2B5EF4-FFF2-40B4-BE49-F238E27FC236}">
                  <a16:creationId xmlns:a16="http://schemas.microsoft.com/office/drawing/2014/main" id="{921EFB77-EBC4-18C3-B08E-7E3F5EDECC9E}"/>
                </a:ext>
              </a:extLst>
            </p:cNvPr>
            <p:cNvPicPr>
              <a:picLocks noChangeAspect="1"/>
            </p:cNvPicPr>
            <p:nvPr/>
          </p:nvPicPr>
          <p:blipFill rotWithShape="1">
            <a:blip r:embed="rId8"/>
            <a:srcRect l="36311" t="13787" r="31336" b="8270"/>
            <a:stretch/>
          </p:blipFill>
          <p:spPr>
            <a:xfrm>
              <a:off x="5729298" y="3266067"/>
              <a:ext cx="1698718" cy="1268854"/>
            </a:xfrm>
            <a:prstGeom prst="rect">
              <a:avLst/>
            </a:prstGeom>
          </p:spPr>
        </p:pic>
        <p:pic>
          <p:nvPicPr>
            <p:cNvPr id="30" name="Picture 29">
              <a:extLst>
                <a:ext uri="{FF2B5EF4-FFF2-40B4-BE49-F238E27FC236}">
                  <a16:creationId xmlns:a16="http://schemas.microsoft.com/office/drawing/2014/main" id="{6DDF97AC-0131-0BEB-BB1E-D18CC0278B74}"/>
                </a:ext>
              </a:extLst>
            </p:cNvPr>
            <p:cNvPicPr>
              <a:picLocks noChangeAspect="1"/>
            </p:cNvPicPr>
            <p:nvPr/>
          </p:nvPicPr>
          <p:blipFill rotWithShape="1">
            <a:blip r:embed="rId8"/>
            <a:srcRect l="49316" t="91496" r="13411" b="-157"/>
            <a:stretch/>
          </p:blipFill>
          <p:spPr>
            <a:xfrm>
              <a:off x="5774086" y="4517838"/>
              <a:ext cx="1957027" cy="141002"/>
            </a:xfrm>
            <a:prstGeom prst="rect">
              <a:avLst/>
            </a:prstGeom>
          </p:spPr>
        </p:pic>
        <p:grpSp>
          <p:nvGrpSpPr>
            <p:cNvPr id="38" name="Group 37">
              <a:extLst>
                <a:ext uri="{FF2B5EF4-FFF2-40B4-BE49-F238E27FC236}">
                  <a16:creationId xmlns:a16="http://schemas.microsoft.com/office/drawing/2014/main" id="{7FD823FA-365D-A95D-2B08-34EA48C83C93}"/>
                </a:ext>
              </a:extLst>
            </p:cNvPr>
            <p:cNvGrpSpPr/>
            <p:nvPr/>
          </p:nvGrpSpPr>
          <p:grpSpPr>
            <a:xfrm>
              <a:off x="5607812" y="3029855"/>
              <a:ext cx="2272431" cy="179378"/>
              <a:chOff x="5607812" y="3029855"/>
              <a:chExt cx="2272431" cy="179378"/>
            </a:xfrm>
          </p:grpSpPr>
          <p:pic>
            <p:nvPicPr>
              <p:cNvPr id="29" name="Picture 28">
                <a:extLst>
                  <a:ext uri="{FF2B5EF4-FFF2-40B4-BE49-F238E27FC236}">
                    <a16:creationId xmlns:a16="http://schemas.microsoft.com/office/drawing/2014/main" id="{278FD801-B05F-19F6-F50E-1E170FCE490B}"/>
                  </a:ext>
                </a:extLst>
              </p:cNvPr>
              <p:cNvPicPr>
                <a:picLocks noChangeAspect="1"/>
              </p:cNvPicPr>
              <p:nvPr/>
            </p:nvPicPr>
            <p:blipFill rotWithShape="1">
              <a:blip r:embed="rId8"/>
              <a:srcRect l="50334" t="690" r="7495" b="88466"/>
              <a:stretch/>
            </p:blipFill>
            <p:spPr>
              <a:xfrm>
                <a:off x="5729298" y="3029855"/>
                <a:ext cx="2150945" cy="171510"/>
              </a:xfrm>
              <a:prstGeom prst="rect">
                <a:avLst/>
              </a:prstGeom>
            </p:spPr>
          </p:pic>
          <p:pic>
            <p:nvPicPr>
              <p:cNvPr id="31" name="Picture 30">
                <a:extLst>
                  <a:ext uri="{FF2B5EF4-FFF2-40B4-BE49-F238E27FC236}">
                    <a16:creationId xmlns:a16="http://schemas.microsoft.com/office/drawing/2014/main" id="{FD313464-0D90-ECF2-BF22-F740F9FA1C78}"/>
                  </a:ext>
                </a:extLst>
              </p:cNvPr>
              <p:cNvPicPr>
                <a:picLocks noChangeAspect="1"/>
              </p:cNvPicPr>
              <p:nvPr/>
            </p:nvPicPr>
            <p:blipFill rotWithShape="1">
              <a:blip r:embed="rId8"/>
              <a:srcRect l="36311" r="60250" b="88575"/>
              <a:stretch/>
            </p:blipFill>
            <p:spPr>
              <a:xfrm>
                <a:off x="5607812" y="3044745"/>
                <a:ext cx="159707" cy="164488"/>
              </a:xfrm>
              <a:prstGeom prst="rect">
                <a:avLst/>
              </a:prstGeom>
            </p:spPr>
          </p:pic>
        </p:grpSp>
      </p:grpSp>
      <p:grpSp>
        <p:nvGrpSpPr>
          <p:cNvPr id="50" name="Group 49">
            <a:extLst>
              <a:ext uri="{FF2B5EF4-FFF2-40B4-BE49-F238E27FC236}">
                <a16:creationId xmlns:a16="http://schemas.microsoft.com/office/drawing/2014/main" id="{7BD5910F-8EA0-76D6-AD91-14F25EF19CFB}"/>
              </a:ext>
            </a:extLst>
          </p:cNvPr>
          <p:cNvGrpSpPr/>
          <p:nvPr/>
        </p:nvGrpSpPr>
        <p:grpSpPr>
          <a:xfrm>
            <a:off x="9027079" y="1230450"/>
            <a:ext cx="3151750" cy="937867"/>
            <a:chOff x="9027079" y="1230450"/>
            <a:chExt cx="3151750" cy="937867"/>
          </a:xfrm>
        </p:grpSpPr>
        <p:sp>
          <p:nvSpPr>
            <p:cNvPr id="48" name="TextBox 47">
              <a:extLst>
                <a:ext uri="{FF2B5EF4-FFF2-40B4-BE49-F238E27FC236}">
                  <a16:creationId xmlns:a16="http://schemas.microsoft.com/office/drawing/2014/main" id="{9E32B4F4-A4F0-645E-8842-5443BECF58E1}"/>
                </a:ext>
              </a:extLst>
            </p:cNvPr>
            <p:cNvSpPr txBox="1"/>
            <p:nvPr/>
          </p:nvSpPr>
          <p:spPr>
            <a:xfrm>
              <a:off x="9027079" y="1521986"/>
              <a:ext cx="3151750" cy="646331"/>
            </a:xfrm>
            <a:prstGeom prst="rect">
              <a:avLst/>
            </a:prstGeom>
            <a:noFill/>
          </p:spPr>
          <p:txBody>
            <a:bodyPr wrap="square" rtlCol="0">
              <a:spAutoFit/>
            </a:bodyPr>
            <a:lstStyle/>
            <a:p>
              <a:r>
                <a:rPr lang="en-US" dirty="0"/>
                <a:t>Exploitation </a:t>
              </a:r>
              <a:r>
                <a:rPr lang="en-US" dirty="0">
                  <a:sym typeface="Wingdings" pitchFamily="2" charset="2"/>
                </a:rPr>
                <a:t> Exploration = Deeper  superficial layers</a:t>
              </a:r>
              <a:endParaRPr lang="en-US" dirty="0"/>
            </a:p>
          </p:txBody>
        </p:sp>
        <p:sp>
          <p:nvSpPr>
            <p:cNvPr id="49" name="TextBox 48">
              <a:extLst>
                <a:ext uri="{FF2B5EF4-FFF2-40B4-BE49-F238E27FC236}">
                  <a16:creationId xmlns:a16="http://schemas.microsoft.com/office/drawing/2014/main" id="{EAF67523-A4BA-8FF2-0DDD-7EAF0C5914F2}"/>
                </a:ext>
              </a:extLst>
            </p:cNvPr>
            <p:cNvSpPr txBox="1"/>
            <p:nvPr/>
          </p:nvSpPr>
          <p:spPr>
            <a:xfrm>
              <a:off x="9812860" y="1230450"/>
              <a:ext cx="1248272" cy="369332"/>
            </a:xfrm>
            <a:prstGeom prst="rect">
              <a:avLst/>
            </a:prstGeom>
            <a:noFill/>
          </p:spPr>
          <p:txBody>
            <a:bodyPr wrap="square" rtlCol="0">
              <a:spAutoFit/>
            </a:bodyPr>
            <a:lstStyle/>
            <a:p>
              <a:r>
                <a:rPr lang="en-US" u="sng" dirty="0"/>
                <a:t>Hypothesis</a:t>
              </a:r>
            </a:p>
          </p:txBody>
        </p:sp>
      </p:grpSp>
      <p:pic>
        <p:nvPicPr>
          <p:cNvPr id="3" name="Picture 2">
            <a:extLst>
              <a:ext uri="{FF2B5EF4-FFF2-40B4-BE49-F238E27FC236}">
                <a16:creationId xmlns:a16="http://schemas.microsoft.com/office/drawing/2014/main" id="{97A33498-A2E7-A61C-6D3B-67BAE3954B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096" y="3704505"/>
            <a:ext cx="2031975" cy="1737360"/>
          </a:xfrm>
          <a:prstGeom prst="rect">
            <a:avLst/>
          </a:prstGeom>
        </p:spPr>
      </p:pic>
      <p:pic>
        <p:nvPicPr>
          <p:cNvPr id="22" name="Graphic 21" descr="Checkmark with solid fill">
            <a:extLst>
              <a:ext uri="{FF2B5EF4-FFF2-40B4-BE49-F238E27FC236}">
                <a16:creationId xmlns:a16="http://schemas.microsoft.com/office/drawing/2014/main" id="{3D132F08-C7FA-C798-0986-F95888F438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87296" y="1784914"/>
            <a:ext cx="365760" cy="365760"/>
          </a:xfrm>
          <a:prstGeom prst="rect">
            <a:avLst/>
          </a:prstGeom>
        </p:spPr>
      </p:pic>
    </p:spTree>
    <p:extLst>
      <p:ext uri="{BB962C8B-B14F-4D97-AF65-F5344CB8AC3E}">
        <p14:creationId xmlns:p14="http://schemas.microsoft.com/office/powerpoint/2010/main" val="120196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9" grpId="0"/>
      <p:bldP spid="41" grpId="0"/>
      <p:bldP spid="24" grpId="0"/>
      <p:bldP spid="27" grpId="0"/>
      <p:bldP spid="28"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F5D57-9638-190D-B721-A500BB3955EE}"/>
            </a:ext>
          </a:extLst>
        </p:cNvPr>
        <p:cNvGrpSpPr/>
        <p:nvPr/>
      </p:nvGrpSpPr>
      <p:grpSpPr>
        <a:xfrm>
          <a:off x="0" y="0"/>
          <a:ext cx="0" cy="0"/>
          <a:chOff x="0" y="0"/>
          <a:chExt cx="0" cy="0"/>
        </a:xfrm>
      </p:grpSpPr>
      <p:pic>
        <p:nvPicPr>
          <p:cNvPr id="3080" name="Picture 8">
            <a:extLst>
              <a:ext uri="{FF2B5EF4-FFF2-40B4-BE49-F238E27FC236}">
                <a16:creationId xmlns:a16="http://schemas.microsoft.com/office/drawing/2014/main" id="{36A2111B-DD8F-CCC8-7B14-B33F09D95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941" y="1482663"/>
            <a:ext cx="2325059" cy="75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2D6429-A580-E9A8-B161-DF0B982C109E}"/>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pic>
        <p:nvPicPr>
          <p:cNvPr id="15" name="Picture 14">
            <a:extLst>
              <a:ext uri="{FF2B5EF4-FFF2-40B4-BE49-F238E27FC236}">
                <a16:creationId xmlns:a16="http://schemas.microsoft.com/office/drawing/2014/main" id="{FDFFA1B0-73DA-DB20-8D4E-231E1B8FE6D3}"/>
              </a:ext>
            </a:extLst>
          </p:cNvPr>
          <p:cNvPicPr>
            <a:picLocks noChangeAspect="1"/>
          </p:cNvPicPr>
          <p:nvPr/>
        </p:nvPicPr>
        <p:blipFill>
          <a:blip r:embed="rId4"/>
          <a:stretch>
            <a:fillRect/>
          </a:stretch>
        </p:blipFill>
        <p:spPr>
          <a:xfrm>
            <a:off x="17619831" y="3560764"/>
            <a:ext cx="1568282" cy="362590"/>
          </a:xfrm>
          <a:prstGeom prst="rect">
            <a:avLst/>
          </a:prstGeom>
        </p:spPr>
      </p:pic>
      <p:sp>
        <p:nvSpPr>
          <p:cNvPr id="12" name="Rectangle 11">
            <a:extLst>
              <a:ext uri="{FF2B5EF4-FFF2-40B4-BE49-F238E27FC236}">
                <a16:creationId xmlns:a16="http://schemas.microsoft.com/office/drawing/2014/main" id="{047847D0-49F5-E046-9D18-3AE637672DBB}"/>
              </a:ext>
            </a:extLst>
          </p:cNvPr>
          <p:cNvSpPr/>
          <p:nvPr/>
        </p:nvSpPr>
        <p:spPr>
          <a:xfrm>
            <a:off x="0" y="0"/>
            <a:ext cx="12192000" cy="961780"/>
          </a:xfrm>
          <a:prstGeom prst="rect">
            <a:avLst/>
          </a:prstGeom>
          <a:solidFill>
            <a:srgbClr val="FDE5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Present – PhD in Computational Neuroscience</a:t>
            </a:r>
            <a:endParaRPr lang="en-DE" sz="4000" dirty="0">
              <a:solidFill>
                <a:schemeClr val="tx1"/>
              </a:solidFill>
            </a:endParaRPr>
          </a:p>
        </p:txBody>
      </p:sp>
      <p:pic>
        <p:nvPicPr>
          <p:cNvPr id="1026" name="Picture 2">
            <a:extLst>
              <a:ext uri="{FF2B5EF4-FFF2-40B4-BE49-F238E27FC236}">
                <a16:creationId xmlns:a16="http://schemas.microsoft.com/office/drawing/2014/main" id="{00C30D2F-4211-A4D5-8953-86C813E46B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41" y="1032231"/>
            <a:ext cx="1468582" cy="5421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996CA65-EF9F-DBAF-8713-AB833E7B3EC5}"/>
              </a:ext>
            </a:extLst>
          </p:cNvPr>
          <p:cNvSpPr txBox="1"/>
          <p:nvPr/>
        </p:nvSpPr>
        <p:spPr>
          <a:xfrm>
            <a:off x="2549669" y="1080572"/>
            <a:ext cx="7092661" cy="646331"/>
          </a:xfrm>
          <a:prstGeom prst="rect">
            <a:avLst/>
          </a:prstGeom>
          <a:noFill/>
        </p:spPr>
        <p:txBody>
          <a:bodyPr wrap="square">
            <a:spAutoFit/>
          </a:bodyPr>
          <a:lstStyle/>
          <a:p>
            <a:pPr algn="ctr"/>
            <a:r>
              <a:rPr lang="en-US" sz="1800" b="1" u="sng" kern="0" dirty="0">
                <a:effectLst/>
                <a:latin typeface="Arial" panose="020B0604020202020204" pitchFamily="34" charset="0"/>
                <a:ea typeface="Times New Roman" panose="02020603050405020304" pitchFamily="18" charset="0"/>
              </a:rPr>
              <a:t>Temporal dynamics of unsupervised contextual learning in cortico-collicular loops</a:t>
            </a:r>
            <a:r>
              <a:rPr lang="en-US" u="sng" dirty="0">
                <a:effectLst/>
              </a:rPr>
              <a:t> </a:t>
            </a:r>
            <a:endParaRPr lang="en-US" u="sng" dirty="0"/>
          </a:p>
        </p:txBody>
      </p:sp>
      <p:pic>
        <p:nvPicPr>
          <p:cNvPr id="3074" name="Picture 2">
            <a:extLst>
              <a:ext uri="{FF2B5EF4-FFF2-40B4-BE49-F238E27FC236}">
                <a16:creationId xmlns:a16="http://schemas.microsoft.com/office/drawing/2014/main" id="{E3ABECC5-1222-54C6-95E1-4165E86D6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6197"/>
          <a:stretch/>
        </p:blipFill>
        <p:spPr bwMode="auto">
          <a:xfrm>
            <a:off x="10376506" y="1043743"/>
            <a:ext cx="1100804" cy="5364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6C45210-9DC4-1D5D-1F7F-7F6AEA16B974}"/>
              </a:ext>
            </a:extLst>
          </p:cNvPr>
          <p:cNvSpPr txBox="1"/>
          <p:nvPr/>
        </p:nvSpPr>
        <p:spPr>
          <a:xfrm>
            <a:off x="0" y="1644795"/>
            <a:ext cx="2937164" cy="707886"/>
          </a:xfrm>
          <a:prstGeom prst="rect">
            <a:avLst/>
          </a:prstGeom>
          <a:noFill/>
        </p:spPr>
        <p:txBody>
          <a:bodyPr wrap="square" rtlCol="0">
            <a:spAutoFit/>
          </a:bodyPr>
          <a:lstStyle/>
          <a:p>
            <a:r>
              <a:rPr lang="en-US" sz="2000" dirty="0" err="1"/>
              <a:t>deHoz</a:t>
            </a:r>
            <a:r>
              <a:rPr lang="en-US" sz="2000" dirty="0"/>
              <a:t> Lab</a:t>
            </a:r>
          </a:p>
          <a:p>
            <a:r>
              <a:rPr lang="en-US" sz="2000" dirty="0"/>
              <a:t>Dr. Livia de </a:t>
            </a:r>
            <a:r>
              <a:rPr lang="en-US" sz="2000" dirty="0" err="1"/>
              <a:t>Hoz</a:t>
            </a:r>
            <a:endParaRPr lang="en-US" sz="2000" dirty="0"/>
          </a:p>
        </p:txBody>
      </p:sp>
      <p:sp>
        <p:nvSpPr>
          <p:cNvPr id="39" name="TextBox 38">
            <a:extLst>
              <a:ext uri="{FF2B5EF4-FFF2-40B4-BE49-F238E27FC236}">
                <a16:creationId xmlns:a16="http://schemas.microsoft.com/office/drawing/2014/main" id="{BED35AEC-9B6F-352A-2AC8-6F14C1CE7EE4}"/>
              </a:ext>
            </a:extLst>
          </p:cNvPr>
          <p:cNvSpPr txBox="1"/>
          <p:nvPr/>
        </p:nvSpPr>
        <p:spPr>
          <a:xfrm>
            <a:off x="4986688" y="1986965"/>
            <a:ext cx="2218621" cy="400110"/>
          </a:xfrm>
          <a:prstGeom prst="rect">
            <a:avLst/>
          </a:prstGeom>
          <a:noFill/>
        </p:spPr>
        <p:txBody>
          <a:bodyPr wrap="none" rtlCol="0">
            <a:spAutoFit/>
          </a:bodyPr>
          <a:lstStyle/>
          <a:p>
            <a:r>
              <a:rPr lang="en-US" sz="2000" dirty="0"/>
              <a:t>Contextual learning</a:t>
            </a:r>
          </a:p>
        </p:txBody>
      </p:sp>
      <p:pic>
        <p:nvPicPr>
          <p:cNvPr id="40" name="Picture 12" descr="Senses Icon Set Stock Illustration - Download Image Now - Icon Symbol,  Sensory Perception, Ear - iStock">
            <a:extLst>
              <a:ext uri="{FF2B5EF4-FFF2-40B4-BE49-F238E27FC236}">
                <a16:creationId xmlns:a16="http://schemas.microsoft.com/office/drawing/2014/main" id="{7C682E01-C8A7-F895-EB3B-87811A65F0F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3885" b="15570"/>
          <a:stretch/>
        </p:blipFill>
        <p:spPr bwMode="auto">
          <a:xfrm>
            <a:off x="4257457" y="2321656"/>
            <a:ext cx="3677082" cy="84236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Senses Icon Set Stock Illustration - Download Image Now - Icon Symbol,  Sensory Perception, Ear - iStock">
            <a:extLst>
              <a:ext uri="{FF2B5EF4-FFF2-40B4-BE49-F238E27FC236}">
                <a16:creationId xmlns:a16="http://schemas.microsoft.com/office/drawing/2014/main" id="{AA1A7E27-2871-A0CD-60A0-76B3B2725D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34" t="58663" r="57350" b="15570"/>
          <a:stretch/>
        </p:blipFill>
        <p:spPr bwMode="auto">
          <a:xfrm>
            <a:off x="5410800" y="2429182"/>
            <a:ext cx="1370395" cy="115062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oudness Stock Illustrations – 2,397 Loudness Stock Illustrations, Vectors  &amp; Clipart - Dreamstime">
            <a:extLst>
              <a:ext uri="{FF2B5EF4-FFF2-40B4-BE49-F238E27FC236}">
                <a16:creationId xmlns:a16="http://schemas.microsoft.com/office/drawing/2014/main" id="{825887B3-D8FB-C756-FB71-BD0450FFCB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83" t="12122" r="2375" b="11515"/>
          <a:stretch/>
        </p:blipFill>
        <p:spPr bwMode="auto">
          <a:xfrm>
            <a:off x="3924903" y="3589069"/>
            <a:ext cx="1444237" cy="128092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Opera theater scene symphony orchestra performing Vector Image">
            <a:extLst>
              <a:ext uri="{FF2B5EF4-FFF2-40B4-BE49-F238E27FC236}">
                <a16:creationId xmlns:a16="http://schemas.microsoft.com/office/drawing/2014/main" id="{9CEDDF8A-58A1-2A79-F8A7-2CE05C64A1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94" b="8687"/>
          <a:stretch/>
        </p:blipFill>
        <p:spPr bwMode="auto">
          <a:xfrm>
            <a:off x="5547783" y="3560764"/>
            <a:ext cx="2325059" cy="177495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457857D-6C41-BF26-CEF0-C2DCCC843011}"/>
              </a:ext>
            </a:extLst>
          </p:cNvPr>
          <p:cNvSpPr txBox="1"/>
          <p:nvPr/>
        </p:nvSpPr>
        <p:spPr>
          <a:xfrm>
            <a:off x="1191491" y="5621322"/>
            <a:ext cx="9809018" cy="646331"/>
          </a:xfrm>
          <a:prstGeom prst="rect">
            <a:avLst/>
          </a:prstGeom>
          <a:noFill/>
        </p:spPr>
        <p:txBody>
          <a:bodyPr wrap="square">
            <a:spAutoFit/>
          </a:bodyPr>
          <a:lstStyle/>
          <a:p>
            <a:pPr algn="ctr"/>
            <a:r>
              <a:rPr lang="en-US" dirty="0">
                <a:effectLst/>
                <a:latin typeface="Arial" panose="020B0604020202020204" pitchFamily="34" charset="0"/>
              </a:rPr>
              <a:t> </a:t>
            </a:r>
            <a:r>
              <a:rPr lang="en-US" dirty="0">
                <a:latin typeface="Arial" panose="020B0604020202020204" pitchFamily="34" charset="0"/>
              </a:rPr>
              <a:t>L</a:t>
            </a:r>
            <a:r>
              <a:rPr lang="en-US" dirty="0">
                <a:effectLst/>
                <a:latin typeface="Arial" panose="020B0604020202020204" pitchFamily="34" charset="0"/>
              </a:rPr>
              <a:t>ittle understanding of the auditory circuits that participate in the learning and coding of contextual sounds. </a:t>
            </a:r>
          </a:p>
        </p:txBody>
      </p:sp>
      <p:sp>
        <p:nvSpPr>
          <p:cNvPr id="46" name="TextBox 45">
            <a:extLst>
              <a:ext uri="{FF2B5EF4-FFF2-40B4-BE49-F238E27FC236}">
                <a16:creationId xmlns:a16="http://schemas.microsoft.com/office/drawing/2014/main" id="{1B6E9846-00DA-94FE-B86D-1D42E9B9FD2B}"/>
              </a:ext>
            </a:extLst>
          </p:cNvPr>
          <p:cNvSpPr txBox="1"/>
          <p:nvPr/>
        </p:nvSpPr>
        <p:spPr>
          <a:xfrm>
            <a:off x="8184111" y="4091253"/>
            <a:ext cx="2192395" cy="369332"/>
          </a:xfrm>
          <a:prstGeom prst="rect">
            <a:avLst/>
          </a:prstGeom>
          <a:noFill/>
        </p:spPr>
        <p:txBody>
          <a:bodyPr wrap="none" rtlCol="0">
            <a:spAutoFit/>
          </a:bodyPr>
          <a:lstStyle/>
          <a:p>
            <a:r>
              <a:rPr lang="en-US" dirty="0"/>
              <a:t>Pre-attentive manner</a:t>
            </a:r>
          </a:p>
        </p:txBody>
      </p:sp>
    </p:spTree>
    <p:extLst>
      <p:ext uri="{BB962C8B-B14F-4D97-AF65-F5344CB8AC3E}">
        <p14:creationId xmlns:p14="http://schemas.microsoft.com/office/powerpoint/2010/main" val="374315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P spid="39" grpId="0"/>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7E9BC-FD01-019C-A935-7CF04FD9C798}"/>
            </a:ext>
          </a:extLst>
        </p:cNvPr>
        <p:cNvGrpSpPr/>
        <p:nvPr/>
      </p:nvGrpSpPr>
      <p:grpSpPr>
        <a:xfrm>
          <a:off x="0" y="0"/>
          <a:ext cx="0" cy="0"/>
          <a:chOff x="0" y="0"/>
          <a:chExt cx="0" cy="0"/>
        </a:xfrm>
      </p:grpSpPr>
      <p:pic>
        <p:nvPicPr>
          <p:cNvPr id="3080" name="Picture 8">
            <a:extLst>
              <a:ext uri="{FF2B5EF4-FFF2-40B4-BE49-F238E27FC236}">
                <a16:creationId xmlns:a16="http://schemas.microsoft.com/office/drawing/2014/main" id="{CEA430F1-66D1-D67A-5CDE-5920B42AF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941" y="1482663"/>
            <a:ext cx="2325059" cy="75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694290-1596-4754-748A-139E7DB0AAAF}"/>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pic>
        <p:nvPicPr>
          <p:cNvPr id="15" name="Picture 14">
            <a:extLst>
              <a:ext uri="{FF2B5EF4-FFF2-40B4-BE49-F238E27FC236}">
                <a16:creationId xmlns:a16="http://schemas.microsoft.com/office/drawing/2014/main" id="{B85A4197-7607-040E-9CAA-512644BC3D47}"/>
              </a:ext>
            </a:extLst>
          </p:cNvPr>
          <p:cNvPicPr>
            <a:picLocks noChangeAspect="1"/>
          </p:cNvPicPr>
          <p:nvPr/>
        </p:nvPicPr>
        <p:blipFill>
          <a:blip r:embed="rId4"/>
          <a:stretch>
            <a:fillRect/>
          </a:stretch>
        </p:blipFill>
        <p:spPr>
          <a:xfrm>
            <a:off x="17619831" y="3560764"/>
            <a:ext cx="1568282" cy="362590"/>
          </a:xfrm>
          <a:prstGeom prst="rect">
            <a:avLst/>
          </a:prstGeom>
        </p:spPr>
      </p:pic>
      <p:sp>
        <p:nvSpPr>
          <p:cNvPr id="12" name="Rectangle 11">
            <a:extLst>
              <a:ext uri="{FF2B5EF4-FFF2-40B4-BE49-F238E27FC236}">
                <a16:creationId xmlns:a16="http://schemas.microsoft.com/office/drawing/2014/main" id="{C73DDCAE-3CB7-C81B-516F-B7E1291B740E}"/>
              </a:ext>
            </a:extLst>
          </p:cNvPr>
          <p:cNvSpPr/>
          <p:nvPr/>
        </p:nvSpPr>
        <p:spPr>
          <a:xfrm>
            <a:off x="0" y="0"/>
            <a:ext cx="12192000" cy="961780"/>
          </a:xfrm>
          <a:prstGeom prst="rect">
            <a:avLst/>
          </a:prstGeom>
          <a:solidFill>
            <a:srgbClr val="FDE5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Present – PhD in Computational Neuroscience</a:t>
            </a:r>
            <a:endParaRPr lang="en-DE" sz="4000" dirty="0">
              <a:solidFill>
                <a:schemeClr val="tx1"/>
              </a:solidFill>
            </a:endParaRPr>
          </a:p>
        </p:txBody>
      </p:sp>
      <p:pic>
        <p:nvPicPr>
          <p:cNvPr id="1026" name="Picture 2">
            <a:extLst>
              <a:ext uri="{FF2B5EF4-FFF2-40B4-BE49-F238E27FC236}">
                <a16:creationId xmlns:a16="http://schemas.microsoft.com/office/drawing/2014/main" id="{73666AF2-D3CF-8E33-EB4E-808870FF78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41" y="1032231"/>
            <a:ext cx="1468582" cy="5421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2063481-4CA1-3A89-48BA-CFAABDFC1798}"/>
              </a:ext>
            </a:extLst>
          </p:cNvPr>
          <p:cNvSpPr txBox="1"/>
          <p:nvPr/>
        </p:nvSpPr>
        <p:spPr>
          <a:xfrm>
            <a:off x="2549669" y="1080572"/>
            <a:ext cx="7092661" cy="646331"/>
          </a:xfrm>
          <a:prstGeom prst="rect">
            <a:avLst/>
          </a:prstGeom>
          <a:noFill/>
        </p:spPr>
        <p:txBody>
          <a:bodyPr wrap="square">
            <a:spAutoFit/>
          </a:bodyPr>
          <a:lstStyle/>
          <a:p>
            <a:pPr algn="ctr"/>
            <a:r>
              <a:rPr lang="en-US" sz="1800" b="1" u="sng" kern="0" dirty="0">
                <a:effectLst/>
                <a:latin typeface="Arial" panose="020B0604020202020204" pitchFamily="34" charset="0"/>
                <a:ea typeface="Times New Roman" panose="02020603050405020304" pitchFamily="18" charset="0"/>
              </a:rPr>
              <a:t>Temporal dynamics of unsupervised contextual learning in cortico-collicular loops</a:t>
            </a:r>
            <a:r>
              <a:rPr lang="en-US" u="sng" dirty="0">
                <a:effectLst/>
              </a:rPr>
              <a:t> </a:t>
            </a:r>
            <a:endParaRPr lang="en-US" u="sng" dirty="0"/>
          </a:p>
        </p:txBody>
      </p:sp>
      <p:pic>
        <p:nvPicPr>
          <p:cNvPr id="3074" name="Picture 2">
            <a:extLst>
              <a:ext uri="{FF2B5EF4-FFF2-40B4-BE49-F238E27FC236}">
                <a16:creationId xmlns:a16="http://schemas.microsoft.com/office/drawing/2014/main" id="{86A9F44E-7E09-CE9C-A8D2-68C6B8181B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6197"/>
          <a:stretch/>
        </p:blipFill>
        <p:spPr bwMode="auto">
          <a:xfrm>
            <a:off x="10376506" y="1043743"/>
            <a:ext cx="1100804" cy="5364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282FBD0-04B1-34B9-D5DB-D6820D96F4E3}"/>
              </a:ext>
            </a:extLst>
          </p:cNvPr>
          <p:cNvSpPr txBox="1"/>
          <p:nvPr/>
        </p:nvSpPr>
        <p:spPr>
          <a:xfrm>
            <a:off x="0" y="1644795"/>
            <a:ext cx="2937164" cy="707886"/>
          </a:xfrm>
          <a:prstGeom prst="rect">
            <a:avLst/>
          </a:prstGeom>
          <a:noFill/>
        </p:spPr>
        <p:txBody>
          <a:bodyPr wrap="square" rtlCol="0">
            <a:spAutoFit/>
          </a:bodyPr>
          <a:lstStyle/>
          <a:p>
            <a:r>
              <a:rPr lang="en-US" sz="2000" dirty="0" err="1"/>
              <a:t>deHoz</a:t>
            </a:r>
            <a:r>
              <a:rPr lang="en-US" sz="2000" dirty="0"/>
              <a:t> Lab</a:t>
            </a:r>
          </a:p>
          <a:p>
            <a:r>
              <a:rPr lang="en-US" sz="2000" dirty="0"/>
              <a:t>Dr. Livia de </a:t>
            </a:r>
            <a:r>
              <a:rPr lang="en-US" sz="2000" dirty="0" err="1"/>
              <a:t>Hoz</a:t>
            </a:r>
            <a:endParaRPr lang="en-US" sz="2000" dirty="0"/>
          </a:p>
        </p:txBody>
      </p:sp>
      <p:sp>
        <p:nvSpPr>
          <p:cNvPr id="39" name="TextBox 38">
            <a:extLst>
              <a:ext uri="{FF2B5EF4-FFF2-40B4-BE49-F238E27FC236}">
                <a16:creationId xmlns:a16="http://schemas.microsoft.com/office/drawing/2014/main" id="{DD032FFB-20D4-D42A-B8A5-8EC881581703}"/>
              </a:ext>
            </a:extLst>
          </p:cNvPr>
          <p:cNvSpPr txBox="1"/>
          <p:nvPr/>
        </p:nvSpPr>
        <p:spPr>
          <a:xfrm>
            <a:off x="4986688" y="1986965"/>
            <a:ext cx="2218621" cy="400110"/>
          </a:xfrm>
          <a:prstGeom prst="rect">
            <a:avLst/>
          </a:prstGeom>
          <a:noFill/>
        </p:spPr>
        <p:txBody>
          <a:bodyPr wrap="none" rtlCol="0">
            <a:spAutoFit/>
          </a:bodyPr>
          <a:lstStyle/>
          <a:p>
            <a:r>
              <a:rPr lang="en-US" sz="2000" dirty="0"/>
              <a:t>Contextual learning</a:t>
            </a:r>
          </a:p>
        </p:txBody>
      </p:sp>
      <p:pic>
        <p:nvPicPr>
          <p:cNvPr id="41" name="Picture 12" descr="Senses Icon Set Stock Illustration - Download Image Now - Icon Symbol,  Sensory Perception, Ear - iStock">
            <a:extLst>
              <a:ext uri="{FF2B5EF4-FFF2-40B4-BE49-F238E27FC236}">
                <a16:creationId xmlns:a16="http://schemas.microsoft.com/office/drawing/2014/main" id="{5F9B6981-6B59-F32E-44F5-BE7B30FC7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34" t="58663" r="57350" b="15570"/>
          <a:stretch/>
        </p:blipFill>
        <p:spPr bwMode="auto">
          <a:xfrm>
            <a:off x="5410800" y="2429182"/>
            <a:ext cx="1370395" cy="11506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B4BCED-2B2A-D18B-06F0-C1D46C91A753}"/>
              </a:ext>
            </a:extLst>
          </p:cNvPr>
          <p:cNvSpPr txBox="1"/>
          <p:nvPr/>
        </p:nvSpPr>
        <p:spPr>
          <a:xfrm>
            <a:off x="4288202" y="3723299"/>
            <a:ext cx="3974165" cy="400110"/>
          </a:xfrm>
          <a:prstGeom prst="rect">
            <a:avLst/>
          </a:prstGeom>
          <a:noFill/>
        </p:spPr>
        <p:txBody>
          <a:bodyPr wrap="none" rtlCol="0">
            <a:spAutoFit/>
          </a:bodyPr>
          <a:lstStyle/>
          <a:p>
            <a:r>
              <a:rPr lang="en-US" sz="2000" dirty="0"/>
              <a:t>Foreground-background segregation</a:t>
            </a:r>
          </a:p>
        </p:txBody>
      </p:sp>
      <p:sp>
        <p:nvSpPr>
          <p:cNvPr id="4" name="TextBox 3">
            <a:extLst>
              <a:ext uri="{FF2B5EF4-FFF2-40B4-BE49-F238E27FC236}">
                <a16:creationId xmlns:a16="http://schemas.microsoft.com/office/drawing/2014/main" id="{22B75F70-2CC0-4D87-7FE1-4E4502D53283}"/>
              </a:ext>
            </a:extLst>
          </p:cNvPr>
          <p:cNvSpPr txBox="1"/>
          <p:nvPr/>
        </p:nvSpPr>
        <p:spPr>
          <a:xfrm>
            <a:off x="6829855" y="4408162"/>
            <a:ext cx="4045525" cy="923330"/>
          </a:xfrm>
          <a:prstGeom prst="rect">
            <a:avLst/>
          </a:prstGeom>
          <a:noFill/>
        </p:spPr>
        <p:txBody>
          <a:bodyPr wrap="square">
            <a:spAutoFit/>
          </a:bodyPr>
          <a:lstStyle/>
          <a:p>
            <a:r>
              <a:rPr lang="en-US" sz="1800" dirty="0">
                <a:effectLst/>
                <a:latin typeface="Calibri" panose="020F0502020204030204" pitchFamily="34" charset="0"/>
                <a:ea typeface="Aptos" panose="020B0004020202020204" pitchFamily="34" charset="0"/>
                <a:cs typeface="Calibri" panose="020F0502020204030204" pitchFamily="34" charset="0"/>
              </a:rPr>
              <a:t>2. Adapt to different background noises with stationary statistics (e.g. Ventilation sound, waterfalls)</a:t>
            </a:r>
            <a:r>
              <a:rPr lang="en-US"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BD1A7588-FB8A-A4BA-7DA8-701C39F00D40}"/>
              </a:ext>
            </a:extLst>
          </p:cNvPr>
          <p:cNvSpPr/>
          <p:nvPr/>
        </p:nvSpPr>
        <p:spPr>
          <a:xfrm>
            <a:off x="1515307" y="4408162"/>
            <a:ext cx="434664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59842AB-203D-9746-4A18-B94C1F74C24A}"/>
              </a:ext>
            </a:extLst>
          </p:cNvPr>
          <p:cNvSpPr txBox="1"/>
          <p:nvPr/>
        </p:nvSpPr>
        <p:spPr>
          <a:xfrm>
            <a:off x="1515307" y="4454363"/>
            <a:ext cx="4346648" cy="923330"/>
          </a:xfrm>
          <a:prstGeom prst="rect">
            <a:avLst/>
          </a:prstGeom>
          <a:noFill/>
        </p:spPr>
        <p:txBody>
          <a:bodyPr wrap="square">
            <a:spAutoFit/>
          </a:bodyPr>
          <a:lstStyle/>
          <a:p>
            <a:r>
              <a:rPr lang="en-US" sz="1800" dirty="0">
                <a:effectLst/>
                <a:latin typeface="Calibri" panose="020F0502020204030204" pitchFamily="34" charset="0"/>
                <a:ea typeface="Aptos" panose="020B0004020202020204" pitchFamily="34" charset="0"/>
                <a:cs typeface="Calibri" panose="020F0502020204030204" pitchFamily="34" charset="0"/>
              </a:rPr>
              <a:t>1. Filter out random background noise that is embedded within a series of sound sequences</a:t>
            </a:r>
            <a:r>
              <a:rPr lang="en-US"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483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73E49-F019-5131-74CE-340B9753F5E1}"/>
            </a:ext>
          </a:extLst>
        </p:cNvPr>
        <p:cNvGrpSpPr/>
        <p:nvPr/>
      </p:nvGrpSpPr>
      <p:grpSpPr>
        <a:xfrm>
          <a:off x="0" y="0"/>
          <a:ext cx="0" cy="0"/>
          <a:chOff x="0" y="0"/>
          <a:chExt cx="0" cy="0"/>
        </a:xfrm>
      </p:grpSpPr>
      <p:pic>
        <p:nvPicPr>
          <p:cNvPr id="3080" name="Picture 8">
            <a:extLst>
              <a:ext uri="{FF2B5EF4-FFF2-40B4-BE49-F238E27FC236}">
                <a16:creationId xmlns:a16="http://schemas.microsoft.com/office/drawing/2014/main" id="{2A08EECB-23B2-C8D1-B136-FC1B8495C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583" y="1004493"/>
            <a:ext cx="2325059" cy="75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BE0B66-EFC2-4E0B-38D0-8CBCA1B9AAFC}"/>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12" name="Rectangle 11">
            <a:extLst>
              <a:ext uri="{FF2B5EF4-FFF2-40B4-BE49-F238E27FC236}">
                <a16:creationId xmlns:a16="http://schemas.microsoft.com/office/drawing/2014/main" id="{FA60A937-6603-D42A-8763-A31B139B1EA8}"/>
              </a:ext>
            </a:extLst>
          </p:cNvPr>
          <p:cNvSpPr/>
          <p:nvPr/>
        </p:nvSpPr>
        <p:spPr>
          <a:xfrm>
            <a:off x="0" y="0"/>
            <a:ext cx="12192000" cy="961780"/>
          </a:xfrm>
          <a:prstGeom prst="rect">
            <a:avLst/>
          </a:prstGeom>
          <a:solidFill>
            <a:srgbClr val="FDE5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Present – PhD in Computational Neuroscience</a:t>
            </a:r>
            <a:endParaRPr lang="en-DE" sz="4000" dirty="0">
              <a:solidFill>
                <a:schemeClr val="tx1"/>
              </a:solidFill>
            </a:endParaRPr>
          </a:p>
        </p:txBody>
      </p:sp>
      <p:pic>
        <p:nvPicPr>
          <p:cNvPr id="1026" name="Picture 2">
            <a:extLst>
              <a:ext uri="{FF2B5EF4-FFF2-40B4-BE49-F238E27FC236}">
                <a16:creationId xmlns:a16="http://schemas.microsoft.com/office/drawing/2014/main" id="{497BFC89-0C94-2706-1981-1934C9EE9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1" y="1032231"/>
            <a:ext cx="1468582" cy="5421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B3DF62-A5A3-F1D2-279B-BCE70A4C724A}"/>
              </a:ext>
            </a:extLst>
          </p:cNvPr>
          <p:cNvSpPr txBox="1"/>
          <p:nvPr/>
        </p:nvSpPr>
        <p:spPr>
          <a:xfrm>
            <a:off x="1681597" y="1112293"/>
            <a:ext cx="7092661" cy="646331"/>
          </a:xfrm>
          <a:prstGeom prst="rect">
            <a:avLst/>
          </a:prstGeom>
          <a:noFill/>
        </p:spPr>
        <p:txBody>
          <a:bodyPr wrap="square">
            <a:spAutoFit/>
          </a:bodyPr>
          <a:lstStyle/>
          <a:p>
            <a:pPr algn="ctr"/>
            <a:r>
              <a:rPr lang="en-US" sz="1800" b="1" u="sng" kern="0" dirty="0">
                <a:effectLst/>
                <a:latin typeface="Arial" panose="020B0604020202020204" pitchFamily="34" charset="0"/>
                <a:ea typeface="Times New Roman" panose="02020603050405020304" pitchFamily="18" charset="0"/>
              </a:rPr>
              <a:t>Temporal dynamics of unsupervised contextual learning in cortico-collicular loops</a:t>
            </a:r>
            <a:r>
              <a:rPr lang="en-US" u="sng" dirty="0">
                <a:effectLst/>
              </a:rPr>
              <a:t> </a:t>
            </a:r>
            <a:endParaRPr lang="en-US" u="sng" dirty="0"/>
          </a:p>
        </p:txBody>
      </p:sp>
      <p:pic>
        <p:nvPicPr>
          <p:cNvPr id="3074" name="Picture 2">
            <a:extLst>
              <a:ext uri="{FF2B5EF4-FFF2-40B4-BE49-F238E27FC236}">
                <a16:creationId xmlns:a16="http://schemas.microsoft.com/office/drawing/2014/main" id="{6A3A675C-B66C-9C8B-31D8-856719D760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6197"/>
          <a:stretch/>
        </p:blipFill>
        <p:spPr bwMode="auto">
          <a:xfrm>
            <a:off x="8828507" y="1128484"/>
            <a:ext cx="1100804" cy="5364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B73E094-5734-932D-95ED-55C877D0FD97}"/>
              </a:ext>
            </a:extLst>
          </p:cNvPr>
          <p:cNvSpPr txBox="1"/>
          <p:nvPr/>
        </p:nvSpPr>
        <p:spPr>
          <a:xfrm>
            <a:off x="0" y="1644795"/>
            <a:ext cx="2937164" cy="707886"/>
          </a:xfrm>
          <a:prstGeom prst="rect">
            <a:avLst/>
          </a:prstGeom>
          <a:noFill/>
        </p:spPr>
        <p:txBody>
          <a:bodyPr wrap="square" rtlCol="0">
            <a:spAutoFit/>
          </a:bodyPr>
          <a:lstStyle/>
          <a:p>
            <a:r>
              <a:rPr lang="en-US" sz="2000" dirty="0" err="1"/>
              <a:t>deHoz</a:t>
            </a:r>
            <a:r>
              <a:rPr lang="en-US" sz="2000" dirty="0"/>
              <a:t> Lab</a:t>
            </a:r>
          </a:p>
          <a:p>
            <a:r>
              <a:rPr lang="en-US" sz="2000" dirty="0"/>
              <a:t>Dr. Livia de </a:t>
            </a:r>
            <a:r>
              <a:rPr lang="en-US" sz="2000" dirty="0" err="1"/>
              <a:t>Hoz</a:t>
            </a:r>
            <a:endParaRPr lang="en-US" sz="2000" dirty="0"/>
          </a:p>
        </p:txBody>
      </p:sp>
      <p:sp>
        <p:nvSpPr>
          <p:cNvPr id="8" name="Oval 7">
            <a:extLst>
              <a:ext uri="{FF2B5EF4-FFF2-40B4-BE49-F238E27FC236}">
                <a16:creationId xmlns:a16="http://schemas.microsoft.com/office/drawing/2014/main" id="{2E36B66D-9ABF-D7B1-D620-D27813DE095E}"/>
              </a:ext>
            </a:extLst>
          </p:cNvPr>
          <p:cNvSpPr/>
          <p:nvPr/>
        </p:nvSpPr>
        <p:spPr>
          <a:xfrm>
            <a:off x="3283989" y="4918082"/>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8F91626-147B-645F-5ED8-FF84F9A6BE43}"/>
              </a:ext>
            </a:extLst>
          </p:cNvPr>
          <p:cNvSpPr/>
          <p:nvPr/>
        </p:nvSpPr>
        <p:spPr>
          <a:xfrm>
            <a:off x="3755504" y="4533537"/>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CD5B2E-F350-D293-0AEA-D86C13ACB142}"/>
              </a:ext>
            </a:extLst>
          </p:cNvPr>
          <p:cNvSpPr/>
          <p:nvPr/>
        </p:nvSpPr>
        <p:spPr>
          <a:xfrm>
            <a:off x="4121264" y="3923354"/>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DF89D9-EA18-871F-A314-C75DF4065C85}"/>
              </a:ext>
            </a:extLst>
          </p:cNvPr>
          <p:cNvSpPr/>
          <p:nvPr/>
        </p:nvSpPr>
        <p:spPr>
          <a:xfrm>
            <a:off x="4484717" y="4371590"/>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04C4DFB-A8A7-585C-B4AE-4C4C1E0CCFB6}"/>
              </a:ext>
            </a:extLst>
          </p:cNvPr>
          <p:cNvSpPr/>
          <p:nvPr/>
        </p:nvSpPr>
        <p:spPr>
          <a:xfrm>
            <a:off x="4878650" y="4689053"/>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8808425-A958-CFF6-06D1-159C2EC303B3}"/>
              </a:ext>
            </a:extLst>
          </p:cNvPr>
          <p:cNvSpPr/>
          <p:nvPr/>
        </p:nvSpPr>
        <p:spPr>
          <a:xfrm>
            <a:off x="5227927" y="4190295"/>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520B408-A8A8-1635-D4CD-C1CC117F6595}"/>
              </a:ext>
            </a:extLst>
          </p:cNvPr>
          <p:cNvSpPr/>
          <p:nvPr/>
        </p:nvSpPr>
        <p:spPr>
          <a:xfrm>
            <a:off x="5552903" y="3451317"/>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26E8E31-5A97-85C4-FB41-FB89E76315E8}"/>
              </a:ext>
            </a:extLst>
          </p:cNvPr>
          <p:cNvSpPr/>
          <p:nvPr/>
        </p:nvSpPr>
        <p:spPr>
          <a:xfrm>
            <a:off x="6004560" y="3746678"/>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EBBEE636-C2F6-47AD-7632-24A649709669}"/>
              </a:ext>
            </a:extLst>
          </p:cNvPr>
          <p:cNvGrpSpPr/>
          <p:nvPr/>
        </p:nvGrpSpPr>
        <p:grpSpPr>
          <a:xfrm>
            <a:off x="3801224" y="3306006"/>
            <a:ext cx="91440" cy="1890527"/>
            <a:chOff x="3801224" y="3306006"/>
            <a:chExt cx="91440" cy="1890527"/>
          </a:xfrm>
        </p:grpSpPr>
        <p:sp>
          <p:nvSpPr>
            <p:cNvPr id="19" name="Oval 18">
              <a:extLst>
                <a:ext uri="{FF2B5EF4-FFF2-40B4-BE49-F238E27FC236}">
                  <a16:creationId xmlns:a16="http://schemas.microsoft.com/office/drawing/2014/main" id="{38C77567-D794-6A3B-5C32-553128FD06F0}"/>
                </a:ext>
              </a:extLst>
            </p:cNvPr>
            <p:cNvSpPr>
              <a:spLocks noChangeAspect="1"/>
            </p:cNvSpPr>
            <p:nvPr/>
          </p:nvSpPr>
          <p:spPr>
            <a:xfrm>
              <a:off x="3801224" y="4235222"/>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F486090-F5DE-7B9F-8152-E8D8C5569380}"/>
                </a:ext>
              </a:extLst>
            </p:cNvPr>
            <p:cNvSpPr>
              <a:spLocks noChangeAspect="1"/>
            </p:cNvSpPr>
            <p:nvPr/>
          </p:nvSpPr>
          <p:spPr>
            <a:xfrm>
              <a:off x="3801224" y="400291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6FEAA1-CEC1-88B7-EDDF-07129B9F4199}"/>
                </a:ext>
              </a:extLst>
            </p:cNvPr>
            <p:cNvSpPr>
              <a:spLocks noChangeAspect="1"/>
            </p:cNvSpPr>
            <p:nvPr/>
          </p:nvSpPr>
          <p:spPr>
            <a:xfrm>
              <a:off x="3801224" y="3770614"/>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7BCDD6-74D6-3A43-E0EC-8418FBFF3F06}"/>
                </a:ext>
              </a:extLst>
            </p:cNvPr>
            <p:cNvSpPr>
              <a:spLocks noChangeAspect="1"/>
            </p:cNvSpPr>
            <p:nvPr/>
          </p:nvSpPr>
          <p:spPr>
            <a:xfrm>
              <a:off x="3801224" y="3538310"/>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96BA5C3-0BA4-8A39-B502-EFE042851BD0}"/>
                </a:ext>
              </a:extLst>
            </p:cNvPr>
            <p:cNvSpPr>
              <a:spLocks noChangeAspect="1"/>
            </p:cNvSpPr>
            <p:nvPr/>
          </p:nvSpPr>
          <p:spPr>
            <a:xfrm>
              <a:off x="3801224" y="3306006"/>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BE571F0-B682-DDA1-F9E6-38262F59521E}"/>
                </a:ext>
              </a:extLst>
            </p:cNvPr>
            <p:cNvSpPr>
              <a:spLocks noChangeAspect="1"/>
            </p:cNvSpPr>
            <p:nvPr/>
          </p:nvSpPr>
          <p:spPr>
            <a:xfrm>
              <a:off x="3801224" y="489629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96C991-FBD2-3337-8FB6-D1F3638BA096}"/>
                </a:ext>
              </a:extLst>
            </p:cNvPr>
            <p:cNvSpPr>
              <a:spLocks noChangeAspect="1"/>
            </p:cNvSpPr>
            <p:nvPr/>
          </p:nvSpPr>
          <p:spPr>
            <a:xfrm>
              <a:off x="3801224" y="5105093"/>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E33F86EF-0762-746F-FE49-DA48EFDD5D45}"/>
              </a:ext>
            </a:extLst>
          </p:cNvPr>
          <p:cNvGrpSpPr/>
          <p:nvPr/>
        </p:nvGrpSpPr>
        <p:grpSpPr>
          <a:xfrm>
            <a:off x="4530437" y="3280919"/>
            <a:ext cx="91440" cy="1890527"/>
            <a:chOff x="3801224" y="3306006"/>
            <a:chExt cx="91440" cy="1890527"/>
          </a:xfrm>
        </p:grpSpPr>
        <p:sp>
          <p:nvSpPr>
            <p:cNvPr id="31" name="Oval 30">
              <a:extLst>
                <a:ext uri="{FF2B5EF4-FFF2-40B4-BE49-F238E27FC236}">
                  <a16:creationId xmlns:a16="http://schemas.microsoft.com/office/drawing/2014/main" id="{78B76A73-B202-7FAF-76A4-2729277F59E6}"/>
                </a:ext>
              </a:extLst>
            </p:cNvPr>
            <p:cNvSpPr>
              <a:spLocks noChangeAspect="1"/>
            </p:cNvSpPr>
            <p:nvPr/>
          </p:nvSpPr>
          <p:spPr>
            <a:xfrm>
              <a:off x="3801224" y="4235222"/>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369E050-8E53-19E2-F620-407F1B854F10}"/>
                </a:ext>
              </a:extLst>
            </p:cNvPr>
            <p:cNvSpPr>
              <a:spLocks noChangeAspect="1"/>
            </p:cNvSpPr>
            <p:nvPr/>
          </p:nvSpPr>
          <p:spPr>
            <a:xfrm>
              <a:off x="3801224" y="400291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86AF8E9-8A5B-E1EB-3F6F-E7F9CFCA855A}"/>
                </a:ext>
              </a:extLst>
            </p:cNvPr>
            <p:cNvSpPr>
              <a:spLocks noChangeAspect="1"/>
            </p:cNvSpPr>
            <p:nvPr/>
          </p:nvSpPr>
          <p:spPr>
            <a:xfrm>
              <a:off x="3801224" y="3538310"/>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5D7CBDC-7A10-82A6-4B1A-07E2E218D666}"/>
                </a:ext>
              </a:extLst>
            </p:cNvPr>
            <p:cNvSpPr>
              <a:spLocks noChangeAspect="1"/>
            </p:cNvSpPr>
            <p:nvPr/>
          </p:nvSpPr>
          <p:spPr>
            <a:xfrm>
              <a:off x="3801224" y="3306006"/>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936637D-7755-6A92-4D3D-5BE8BDEDD25B}"/>
                </a:ext>
              </a:extLst>
            </p:cNvPr>
            <p:cNvSpPr>
              <a:spLocks noChangeAspect="1"/>
            </p:cNvSpPr>
            <p:nvPr/>
          </p:nvSpPr>
          <p:spPr>
            <a:xfrm>
              <a:off x="3801224" y="489629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DBD366-124D-A632-93B5-FF7464C07837}"/>
                </a:ext>
              </a:extLst>
            </p:cNvPr>
            <p:cNvSpPr>
              <a:spLocks noChangeAspect="1"/>
            </p:cNvSpPr>
            <p:nvPr/>
          </p:nvSpPr>
          <p:spPr>
            <a:xfrm>
              <a:off x="3801224" y="5105093"/>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5E8BFC4-7B16-12FD-6460-76C88C926375}"/>
                </a:ext>
              </a:extLst>
            </p:cNvPr>
            <p:cNvSpPr>
              <a:spLocks noChangeAspect="1"/>
            </p:cNvSpPr>
            <p:nvPr/>
          </p:nvSpPr>
          <p:spPr>
            <a:xfrm>
              <a:off x="3801224" y="4667534"/>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F8C0540B-3721-4293-B4C2-E33020E01A83}"/>
              </a:ext>
            </a:extLst>
          </p:cNvPr>
          <p:cNvGrpSpPr/>
          <p:nvPr/>
        </p:nvGrpSpPr>
        <p:grpSpPr>
          <a:xfrm>
            <a:off x="5270270" y="3077594"/>
            <a:ext cx="91440" cy="1890527"/>
            <a:chOff x="3801224" y="3306006"/>
            <a:chExt cx="91440" cy="1890527"/>
          </a:xfrm>
        </p:grpSpPr>
        <p:sp>
          <p:nvSpPr>
            <p:cNvPr id="43" name="Oval 42">
              <a:extLst>
                <a:ext uri="{FF2B5EF4-FFF2-40B4-BE49-F238E27FC236}">
                  <a16:creationId xmlns:a16="http://schemas.microsoft.com/office/drawing/2014/main" id="{B145956F-EA4D-E22B-EE34-332E385C2BC6}"/>
                </a:ext>
              </a:extLst>
            </p:cNvPr>
            <p:cNvSpPr>
              <a:spLocks noChangeAspect="1"/>
            </p:cNvSpPr>
            <p:nvPr/>
          </p:nvSpPr>
          <p:spPr>
            <a:xfrm>
              <a:off x="3801224" y="4235222"/>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57133D-1312-D2FC-0CC9-36B482FE59C7}"/>
                </a:ext>
              </a:extLst>
            </p:cNvPr>
            <p:cNvSpPr>
              <a:spLocks noChangeAspect="1"/>
            </p:cNvSpPr>
            <p:nvPr/>
          </p:nvSpPr>
          <p:spPr>
            <a:xfrm>
              <a:off x="3801224" y="400291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85FD725-DBA8-1EF5-B0DB-832353173538}"/>
                </a:ext>
              </a:extLst>
            </p:cNvPr>
            <p:cNvSpPr>
              <a:spLocks noChangeAspect="1"/>
            </p:cNvSpPr>
            <p:nvPr/>
          </p:nvSpPr>
          <p:spPr>
            <a:xfrm>
              <a:off x="3801224" y="3538310"/>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3D54D13-F8A7-6550-C2DF-72708228F4BB}"/>
                </a:ext>
              </a:extLst>
            </p:cNvPr>
            <p:cNvSpPr>
              <a:spLocks noChangeAspect="1"/>
            </p:cNvSpPr>
            <p:nvPr/>
          </p:nvSpPr>
          <p:spPr>
            <a:xfrm>
              <a:off x="3801224" y="3306006"/>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F2F398A-FA2A-C104-8D25-CEA09CDA8572}"/>
                </a:ext>
              </a:extLst>
            </p:cNvPr>
            <p:cNvSpPr>
              <a:spLocks noChangeAspect="1"/>
            </p:cNvSpPr>
            <p:nvPr/>
          </p:nvSpPr>
          <p:spPr>
            <a:xfrm>
              <a:off x="3801224" y="489629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89322D-BF6F-D7E0-36BF-2D8375A52BA5}"/>
                </a:ext>
              </a:extLst>
            </p:cNvPr>
            <p:cNvSpPr>
              <a:spLocks noChangeAspect="1"/>
            </p:cNvSpPr>
            <p:nvPr/>
          </p:nvSpPr>
          <p:spPr>
            <a:xfrm>
              <a:off x="3801224" y="5105093"/>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27327BB-D4D5-42CB-B180-B14A8F9D0EB0}"/>
                </a:ext>
              </a:extLst>
            </p:cNvPr>
            <p:cNvSpPr>
              <a:spLocks noChangeAspect="1"/>
            </p:cNvSpPr>
            <p:nvPr/>
          </p:nvSpPr>
          <p:spPr>
            <a:xfrm>
              <a:off x="3801224" y="4667534"/>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6D460BE0-6F74-0763-DF2E-31D9FFC5F756}"/>
              </a:ext>
            </a:extLst>
          </p:cNvPr>
          <p:cNvGrpSpPr/>
          <p:nvPr/>
        </p:nvGrpSpPr>
        <p:grpSpPr>
          <a:xfrm>
            <a:off x="6053657" y="2595265"/>
            <a:ext cx="91440" cy="1890527"/>
            <a:chOff x="3801224" y="3306006"/>
            <a:chExt cx="91440" cy="1890527"/>
          </a:xfrm>
        </p:grpSpPr>
        <p:sp>
          <p:nvSpPr>
            <p:cNvPr id="52" name="Oval 51">
              <a:extLst>
                <a:ext uri="{FF2B5EF4-FFF2-40B4-BE49-F238E27FC236}">
                  <a16:creationId xmlns:a16="http://schemas.microsoft.com/office/drawing/2014/main" id="{F084E69A-3586-3F97-F74D-C01C423C30A8}"/>
                </a:ext>
              </a:extLst>
            </p:cNvPr>
            <p:cNvSpPr>
              <a:spLocks noChangeAspect="1"/>
            </p:cNvSpPr>
            <p:nvPr/>
          </p:nvSpPr>
          <p:spPr>
            <a:xfrm>
              <a:off x="3801224" y="4235222"/>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C2C8274-78E8-92F5-71F6-D355B7622CC7}"/>
                </a:ext>
              </a:extLst>
            </p:cNvPr>
            <p:cNvSpPr>
              <a:spLocks noChangeAspect="1"/>
            </p:cNvSpPr>
            <p:nvPr/>
          </p:nvSpPr>
          <p:spPr>
            <a:xfrm>
              <a:off x="3801224" y="400291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C8ADF57-724D-B72D-678A-F72919C6C150}"/>
                </a:ext>
              </a:extLst>
            </p:cNvPr>
            <p:cNvSpPr>
              <a:spLocks noChangeAspect="1"/>
            </p:cNvSpPr>
            <p:nvPr/>
          </p:nvSpPr>
          <p:spPr>
            <a:xfrm>
              <a:off x="3801224" y="3538310"/>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841D054-ADB0-0155-68D2-1A101D25580F}"/>
                </a:ext>
              </a:extLst>
            </p:cNvPr>
            <p:cNvSpPr>
              <a:spLocks noChangeAspect="1"/>
            </p:cNvSpPr>
            <p:nvPr/>
          </p:nvSpPr>
          <p:spPr>
            <a:xfrm>
              <a:off x="3801224" y="3306006"/>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9B99EF0-10D6-12D0-8BEF-AB7A48EAEA30}"/>
                </a:ext>
              </a:extLst>
            </p:cNvPr>
            <p:cNvSpPr>
              <a:spLocks noChangeAspect="1"/>
            </p:cNvSpPr>
            <p:nvPr/>
          </p:nvSpPr>
          <p:spPr>
            <a:xfrm>
              <a:off x="3801224" y="489629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E8294F0-120F-E0F3-F3AE-A4FF87A033A9}"/>
                </a:ext>
              </a:extLst>
            </p:cNvPr>
            <p:cNvSpPr>
              <a:spLocks noChangeAspect="1"/>
            </p:cNvSpPr>
            <p:nvPr/>
          </p:nvSpPr>
          <p:spPr>
            <a:xfrm>
              <a:off x="3801224" y="5105093"/>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78C9594-C06D-B7BF-546F-E4F5678D4D30}"/>
                </a:ext>
              </a:extLst>
            </p:cNvPr>
            <p:cNvSpPr>
              <a:spLocks noChangeAspect="1"/>
            </p:cNvSpPr>
            <p:nvPr/>
          </p:nvSpPr>
          <p:spPr>
            <a:xfrm>
              <a:off x="3801224" y="4667534"/>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215939F5-4582-D954-FB4C-906B585912C9}"/>
              </a:ext>
            </a:extLst>
          </p:cNvPr>
          <p:cNvGrpSpPr/>
          <p:nvPr/>
        </p:nvGrpSpPr>
        <p:grpSpPr>
          <a:xfrm>
            <a:off x="2543356" y="2231923"/>
            <a:ext cx="3857444" cy="3678376"/>
            <a:chOff x="2543356" y="2231923"/>
            <a:chExt cx="3857444" cy="3678376"/>
          </a:xfrm>
        </p:grpSpPr>
        <p:cxnSp>
          <p:nvCxnSpPr>
            <p:cNvPr id="5" name="Straight Connector 4">
              <a:extLst>
                <a:ext uri="{FF2B5EF4-FFF2-40B4-BE49-F238E27FC236}">
                  <a16:creationId xmlns:a16="http://schemas.microsoft.com/office/drawing/2014/main" id="{1958CCD9-CFA0-8DFA-84FA-02F072ADE401}"/>
                </a:ext>
              </a:extLst>
            </p:cNvPr>
            <p:cNvCxnSpPr>
              <a:cxnSpLocks/>
            </p:cNvCxnSpPr>
            <p:nvPr/>
          </p:nvCxnSpPr>
          <p:spPr>
            <a:xfrm>
              <a:off x="3117273" y="2231923"/>
              <a:ext cx="0" cy="3240622"/>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DF5E7B6-CDB2-4C82-5258-B3CA025F968F}"/>
                </a:ext>
              </a:extLst>
            </p:cNvPr>
            <p:cNvCxnSpPr>
              <a:cxnSpLocks/>
            </p:cNvCxnSpPr>
            <p:nvPr/>
          </p:nvCxnSpPr>
          <p:spPr>
            <a:xfrm flipH="1">
              <a:off x="3117273" y="5472545"/>
              <a:ext cx="3283527" cy="0"/>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4F65CE32-0848-6164-2CB9-1218C329A24A}"/>
                </a:ext>
              </a:extLst>
            </p:cNvPr>
            <p:cNvSpPr txBox="1"/>
            <p:nvPr/>
          </p:nvSpPr>
          <p:spPr>
            <a:xfrm rot="16200000">
              <a:off x="1930271" y="3592899"/>
              <a:ext cx="1595501" cy="369332"/>
            </a:xfrm>
            <a:prstGeom prst="rect">
              <a:avLst/>
            </a:prstGeom>
            <a:noFill/>
          </p:spPr>
          <p:txBody>
            <a:bodyPr wrap="none" rtlCol="0">
              <a:spAutoFit/>
            </a:bodyPr>
            <a:lstStyle/>
            <a:p>
              <a:r>
                <a:rPr lang="en-US" dirty="0"/>
                <a:t>Frequency (Hz)</a:t>
              </a:r>
            </a:p>
          </p:txBody>
        </p:sp>
        <p:sp>
          <p:nvSpPr>
            <p:cNvPr id="60" name="TextBox 59">
              <a:extLst>
                <a:ext uri="{FF2B5EF4-FFF2-40B4-BE49-F238E27FC236}">
                  <a16:creationId xmlns:a16="http://schemas.microsoft.com/office/drawing/2014/main" id="{2D25FB19-0E97-ACAF-5C50-3411A921A45A}"/>
                </a:ext>
              </a:extLst>
            </p:cNvPr>
            <p:cNvSpPr txBox="1"/>
            <p:nvPr/>
          </p:nvSpPr>
          <p:spPr>
            <a:xfrm>
              <a:off x="3815306" y="5540967"/>
              <a:ext cx="1646797" cy="369332"/>
            </a:xfrm>
            <a:prstGeom prst="rect">
              <a:avLst/>
            </a:prstGeom>
            <a:noFill/>
          </p:spPr>
          <p:txBody>
            <a:bodyPr wrap="none" rtlCol="0">
              <a:spAutoFit/>
            </a:bodyPr>
            <a:lstStyle/>
            <a:p>
              <a:r>
                <a:rPr lang="en-US" dirty="0"/>
                <a:t>Position in time</a:t>
              </a:r>
            </a:p>
          </p:txBody>
        </p:sp>
      </p:grpSp>
      <p:grpSp>
        <p:nvGrpSpPr>
          <p:cNvPr id="1029" name="Group 1028">
            <a:extLst>
              <a:ext uri="{FF2B5EF4-FFF2-40B4-BE49-F238E27FC236}">
                <a16:creationId xmlns:a16="http://schemas.microsoft.com/office/drawing/2014/main" id="{5CDA821C-7319-2C13-28EB-9F22CA4D23CA}"/>
              </a:ext>
            </a:extLst>
          </p:cNvPr>
          <p:cNvGrpSpPr/>
          <p:nvPr/>
        </p:nvGrpSpPr>
        <p:grpSpPr>
          <a:xfrm>
            <a:off x="3755504" y="2116100"/>
            <a:ext cx="2023223" cy="705193"/>
            <a:chOff x="3755504" y="2116100"/>
            <a:chExt cx="2023223" cy="705193"/>
          </a:xfrm>
        </p:grpSpPr>
        <p:sp>
          <p:nvSpPr>
            <p:cNvPr id="62" name="TextBox 61">
              <a:extLst>
                <a:ext uri="{FF2B5EF4-FFF2-40B4-BE49-F238E27FC236}">
                  <a16:creationId xmlns:a16="http://schemas.microsoft.com/office/drawing/2014/main" id="{6788AC3F-10B9-FE80-8F3E-49AA1D1D1CA0}"/>
                </a:ext>
              </a:extLst>
            </p:cNvPr>
            <p:cNvSpPr txBox="1"/>
            <p:nvPr/>
          </p:nvSpPr>
          <p:spPr>
            <a:xfrm>
              <a:off x="3892664" y="2116100"/>
              <a:ext cx="1886063" cy="705193"/>
            </a:xfrm>
            <a:prstGeom prst="rect">
              <a:avLst/>
            </a:prstGeom>
            <a:noFill/>
          </p:spPr>
          <p:txBody>
            <a:bodyPr wrap="square" rtlCol="0">
              <a:spAutoFit/>
            </a:bodyPr>
            <a:lstStyle/>
            <a:p>
              <a:pPr>
                <a:lnSpc>
                  <a:spcPct val="150000"/>
                </a:lnSpc>
              </a:pPr>
              <a:r>
                <a:rPr lang="en-US" sz="1400" dirty="0"/>
                <a:t>Sequence tones</a:t>
              </a:r>
            </a:p>
            <a:p>
              <a:pPr>
                <a:lnSpc>
                  <a:spcPct val="150000"/>
                </a:lnSpc>
              </a:pPr>
              <a:r>
                <a:rPr lang="en-US" sz="1400" dirty="0"/>
                <a:t>Random tones (noise)</a:t>
              </a:r>
            </a:p>
          </p:txBody>
        </p:sp>
        <p:sp>
          <p:nvSpPr>
            <p:cNvPr id="1027" name="Oval 1026">
              <a:extLst>
                <a:ext uri="{FF2B5EF4-FFF2-40B4-BE49-F238E27FC236}">
                  <a16:creationId xmlns:a16="http://schemas.microsoft.com/office/drawing/2014/main" id="{80E9B1BA-AA84-5B5A-78EC-6A849B854917}"/>
                </a:ext>
              </a:extLst>
            </p:cNvPr>
            <p:cNvSpPr>
              <a:spLocks noChangeAspect="1"/>
            </p:cNvSpPr>
            <p:nvPr/>
          </p:nvSpPr>
          <p:spPr>
            <a:xfrm>
              <a:off x="3793914" y="2640985"/>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 name="Oval 1027">
              <a:extLst>
                <a:ext uri="{FF2B5EF4-FFF2-40B4-BE49-F238E27FC236}">
                  <a16:creationId xmlns:a16="http://schemas.microsoft.com/office/drawing/2014/main" id="{4E81C2C8-DB0A-519D-C849-19C1B74BE22E}"/>
                </a:ext>
              </a:extLst>
            </p:cNvPr>
            <p:cNvSpPr/>
            <p:nvPr/>
          </p:nvSpPr>
          <p:spPr>
            <a:xfrm>
              <a:off x="3755504" y="2254060"/>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41E70F01-6A0B-3812-9105-CC193850D412}"/>
              </a:ext>
            </a:extLst>
          </p:cNvPr>
          <p:cNvGrpSpPr/>
          <p:nvPr/>
        </p:nvGrpSpPr>
        <p:grpSpPr>
          <a:xfrm>
            <a:off x="6462971" y="2919009"/>
            <a:ext cx="2423075" cy="1517544"/>
            <a:chOff x="6462971" y="2919009"/>
            <a:chExt cx="2423075" cy="1517544"/>
          </a:xfrm>
        </p:grpSpPr>
        <p:sp>
          <p:nvSpPr>
            <p:cNvPr id="7" name="TextBox 6">
              <a:extLst>
                <a:ext uri="{FF2B5EF4-FFF2-40B4-BE49-F238E27FC236}">
                  <a16:creationId xmlns:a16="http://schemas.microsoft.com/office/drawing/2014/main" id="{508B899C-1417-0D09-6C3B-5B13B339ED1C}"/>
                </a:ext>
              </a:extLst>
            </p:cNvPr>
            <p:cNvSpPr txBox="1"/>
            <p:nvPr/>
          </p:nvSpPr>
          <p:spPr>
            <a:xfrm>
              <a:off x="6462971" y="3513223"/>
              <a:ext cx="2423075" cy="923330"/>
            </a:xfrm>
            <a:prstGeom prst="rect">
              <a:avLst/>
            </a:prstGeom>
            <a:noFill/>
          </p:spPr>
          <p:txBody>
            <a:bodyPr wrap="square" rtlCol="0">
              <a:spAutoFit/>
            </a:bodyPr>
            <a:lstStyle/>
            <a:p>
              <a:pPr algn="ctr"/>
              <a:r>
                <a:rPr lang="en-US" dirty="0" err="1"/>
                <a:t>Neuropixels</a:t>
              </a:r>
              <a:r>
                <a:rPr lang="en-US" dirty="0"/>
                <a:t> recordings from anaesthetized mouse IC</a:t>
              </a:r>
            </a:p>
          </p:txBody>
        </p:sp>
        <p:pic>
          <p:nvPicPr>
            <p:cNvPr id="14338" name="Picture 2" descr="rouge scientifique formel mouse clip Ru Maladie Sans abri">
              <a:extLst>
                <a:ext uri="{FF2B5EF4-FFF2-40B4-BE49-F238E27FC236}">
                  <a16:creationId xmlns:a16="http://schemas.microsoft.com/office/drawing/2014/main" id="{27E6EB91-244B-3D8F-7AB6-220B4ECDD7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1975" y="2919009"/>
              <a:ext cx="598748" cy="59080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7E18C725-30ED-8B15-5C8B-6ECEC7EA2FD4}"/>
              </a:ext>
            </a:extLst>
          </p:cNvPr>
          <p:cNvSpPr txBox="1"/>
          <p:nvPr/>
        </p:nvSpPr>
        <p:spPr>
          <a:xfrm>
            <a:off x="47992" y="3090105"/>
            <a:ext cx="2604649" cy="1200329"/>
          </a:xfrm>
          <a:prstGeom prst="rect">
            <a:avLst/>
          </a:prstGeom>
          <a:noFill/>
        </p:spPr>
        <p:txBody>
          <a:bodyPr wrap="square">
            <a:spAutoFit/>
          </a:bodyPr>
          <a:lstStyle/>
          <a:p>
            <a:r>
              <a:rPr lang="en-US" sz="1800" dirty="0">
                <a:effectLst/>
                <a:latin typeface="Calibri" panose="020F0502020204030204" pitchFamily="34" charset="0"/>
                <a:ea typeface="Aptos" panose="020B0004020202020204" pitchFamily="34" charset="0"/>
                <a:cs typeface="Calibri" panose="020F0502020204030204" pitchFamily="34" charset="0"/>
              </a:rPr>
              <a:t>1. Filter out random background noise that is embedded within a series of sound sequences</a:t>
            </a:r>
            <a:r>
              <a:rPr lang="en-US"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203CE856-63A5-9DB0-4D75-523474393061}"/>
              </a:ext>
            </a:extLst>
          </p:cNvPr>
          <p:cNvGrpSpPr/>
          <p:nvPr/>
        </p:nvGrpSpPr>
        <p:grpSpPr>
          <a:xfrm>
            <a:off x="1748127" y="5879065"/>
            <a:ext cx="4225637" cy="831216"/>
            <a:chOff x="192004" y="1390602"/>
            <a:chExt cx="3314469" cy="831216"/>
          </a:xfrm>
        </p:grpSpPr>
        <p:sp>
          <p:nvSpPr>
            <p:cNvPr id="41" name="TextBox 40">
              <a:extLst>
                <a:ext uri="{FF2B5EF4-FFF2-40B4-BE49-F238E27FC236}">
                  <a16:creationId xmlns:a16="http://schemas.microsoft.com/office/drawing/2014/main" id="{327FE612-83B5-4785-4115-485CD15EEEDE}"/>
                </a:ext>
              </a:extLst>
            </p:cNvPr>
            <p:cNvSpPr txBox="1"/>
            <p:nvPr/>
          </p:nvSpPr>
          <p:spPr>
            <a:xfrm>
              <a:off x="224304" y="1390602"/>
              <a:ext cx="3282169" cy="646331"/>
            </a:xfrm>
            <a:prstGeom prst="rect">
              <a:avLst/>
            </a:prstGeom>
            <a:noFill/>
          </p:spPr>
          <p:txBody>
            <a:bodyPr wrap="square" rtlCol="0">
              <a:spAutoFit/>
            </a:bodyPr>
            <a:lstStyle/>
            <a:p>
              <a:r>
                <a:rPr lang="en-US" dirty="0"/>
                <a:t>Inferior colliculus </a:t>
              </a:r>
              <a:r>
                <a:rPr lang="en-US" dirty="0">
                  <a:sym typeface="Wingdings" pitchFamily="2" charset="2"/>
                </a:rPr>
                <a:t> unsupervised contextual learning</a:t>
              </a:r>
              <a:endParaRPr lang="en-US" dirty="0"/>
            </a:p>
          </p:txBody>
        </p:sp>
        <p:sp>
          <p:nvSpPr>
            <p:cNvPr id="45" name="TextBox 44">
              <a:extLst>
                <a:ext uri="{FF2B5EF4-FFF2-40B4-BE49-F238E27FC236}">
                  <a16:creationId xmlns:a16="http://schemas.microsoft.com/office/drawing/2014/main" id="{6C4E3C23-4A44-9C8A-37E4-FA5529688751}"/>
                </a:ext>
              </a:extLst>
            </p:cNvPr>
            <p:cNvSpPr txBox="1"/>
            <p:nvPr/>
          </p:nvSpPr>
          <p:spPr>
            <a:xfrm>
              <a:off x="192004" y="1967902"/>
              <a:ext cx="2906512" cy="253916"/>
            </a:xfrm>
            <a:prstGeom prst="rect">
              <a:avLst/>
            </a:prstGeom>
            <a:noFill/>
          </p:spPr>
          <p:txBody>
            <a:bodyPr wrap="square">
              <a:spAutoFit/>
            </a:bodyPr>
            <a:lstStyle/>
            <a:p>
              <a:r>
                <a:rPr lang="en-US" sz="1050" dirty="0">
                  <a:effectLst/>
                  <a:latin typeface="Arial" panose="020B0604020202020204" pitchFamily="34" charset="0"/>
                  <a:ea typeface="Aptos" panose="020B0004020202020204" pitchFamily="34" charset="0"/>
                </a:rPr>
                <a:t>(Cruces-Solís et al., 2018, Chen et al., 2023)</a:t>
              </a:r>
              <a:r>
                <a:rPr lang="en-US" sz="1050" dirty="0">
                  <a:effectLst/>
                </a:rPr>
                <a:t> </a:t>
              </a:r>
              <a:endParaRPr lang="en-US" sz="1050" dirty="0"/>
            </a:p>
          </p:txBody>
        </p:sp>
      </p:grpSp>
      <p:pic>
        <p:nvPicPr>
          <p:cNvPr id="15" name="Picture 14">
            <a:extLst>
              <a:ext uri="{FF2B5EF4-FFF2-40B4-BE49-F238E27FC236}">
                <a16:creationId xmlns:a16="http://schemas.microsoft.com/office/drawing/2014/main" id="{AF479B8D-EF31-A743-AEDF-AA86816CA01C}"/>
              </a:ext>
            </a:extLst>
          </p:cNvPr>
          <p:cNvPicPr>
            <a:picLocks noChangeAspect="1"/>
          </p:cNvPicPr>
          <p:nvPr/>
        </p:nvPicPr>
        <p:blipFill>
          <a:blip r:embed="rId7"/>
          <a:stretch>
            <a:fillRect/>
          </a:stretch>
        </p:blipFill>
        <p:spPr>
          <a:xfrm>
            <a:off x="8756504" y="2048676"/>
            <a:ext cx="3197515" cy="2286000"/>
          </a:xfrm>
          <a:prstGeom prst="rect">
            <a:avLst/>
          </a:prstGeom>
        </p:spPr>
      </p:pic>
      <p:pic>
        <p:nvPicPr>
          <p:cNvPr id="33" name="Picture 32" descr="A diagram of a normal distribution&#10;&#10;Description automatically generated with medium confidence">
            <a:extLst>
              <a:ext uri="{FF2B5EF4-FFF2-40B4-BE49-F238E27FC236}">
                <a16:creationId xmlns:a16="http://schemas.microsoft.com/office/drawing/2014/main" id="{C96CF02C-3713-34FB-143C-55015BE114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30254" y="4528206"/>
            <a:ext cx="3197515" cy="2286000"/>
          </a:xfrm>
          <a:prstGeom prst="rect">
            <a:avLst/>
          </a:prstGeom>
        </p:spPr>
      </p:pic>
      <p:sp>
        <p:nvSpPr>
          <p:cNvPr id="63" name="Rectangle 62">
            <a:extLst>
              <a:ext uri="{FF2B5EF4-FFF2-40B4-BE49-F238E27FC236}">
                <a16:creationId xmlns:a16="http://schemas.microsoft.com/office/drawing/2014/main" id="{18CCA770-39D5-A0E0-C9AD-F0A52F6DB3D1}"/>
              </a:ext>
            </a:extLst>
          </p:cNvPr>
          <p:cNvSpPr/>
          <p:nvPr/>
        </p:nvSpPr>
        <p:spPr>
          <a:xfrm>
            <a:off x="3885354" y="1406769"/>
            <a:ext cx="2779215" cy="3518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7" name="TextBox 14336">
            <a:extLst>
              <a:ext uri="{FF2B5EF4-FFF2-40B4-BE49-F238E27FC236}">
                <a16:creationId xmlns:a16="http://schemas.microsoft.com/office/drawing/2014/main" id="{220F3CA1-AFF3-DCCB-A5DE-328FF6076C16}"/>
              </a:ext>
            </a:extLst>
          </p:cNvPr>
          <p:cNvSpPr txBox="1"/>
          <p:nvPr/>
        </p:nvSpPr>
        <p:spPr>
          <a:xfrm>
            <a:off x="88129" y="4339004"/>
            <a:ext cx="2564512" cy="923330"/>
          </a:xfrm>
          <a:prstGeom prst="rect">
            <a:avLst/>
          </a:prstGeom>
          <a:noFill/>
        </p:spPr>
        <p:txBody>
          <a:bodyPr wrap="square" rtlCol="0">
            <a:spAutoFit/>
          </a:bodyPr>
          <a:lstStyle/>
          <a:p>
            <a:r>
              <a:rPr lang="en-US" b="1" dirty="0"/>
              <a:t>Designed protocols </a:t>
            </a:r>
            <a:r>
              <a:rPr lang="en-US" dirty="0"/>
              <a:t>to study context segregation in rodents</a:t>
            </a:r>
          </a:p>
        </p:txBody>
      </p:sp>
      <p:sp>
        <p:nvSpPr>
          <p:cNvPr id="4" name="TextBox 3">
            <a:extLst>
              <a:ext uri="{FF2B5EF4-FFF2-40B4-BE49-F238E27FC236}">
                <a16:creationId xmlns:a16="http://schemas.microsoft.com/office/drawing/2014/main" id="{84DCB62D-3278-0EC7-9C0E-3AE1AEB6A447}"/>
              </a:ext>
            </a:extLst>
          </p:cNvPr>
          <p:cNvSpPr txBox="1"/>
          <p:nvPr/>
        </p:nvSpPr>
        <p:spPr>
          <a:xfrm>
            <a:off x="5212198" y="5980732"/>
            <a:ext cx="3767569" cy="369332"/>
          </a:xfrm>
          <a:prstGeom prst="rect">
            <a:avLst/>
          </a:prstGeom>
          <a:noFill/>
        </p:spPr>
        <p:txBody>
          <a:bodyPr wrap="square">
            <a:spAutoFit/>
          </a:bodyPr>
          <a:lstStyle/>
          <a:p>
            <a:r>
              <a:rPr lang="en-US" dirty="0"/>
              <a:t>Segregates noise from the sequence</a:t>
            </a:r>
          </a:p>
        </p:txBody>
      </p:sp>
    </p:spTree>
    <p:extLst>
      <p:ext uri="{BB962C8B-B14F-4D97-AF65-F5344CB8AC3E}">
        <p14:creationId xmlns:p14="http://schemas.microsoft.com/office/powerpoint/2010/main" val="51574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25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250"/>
                            </p:stCondLst>
                            <p:childTnLst>
                              <p:par>
                                <p:cTn id="16" presetID="1" presetClass="entr" presetSubtype="0" fill="hold" grpId="0" nodeType="afterEffect">
                                  <p:stCondLst>
                                    <p:cond delay="25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25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750"/>
                            </p:stCondLst>
                            <p:childTnLst>
                              <p:par>
                                <p:cTn id="22" presetID="1" presetClass="entr" presetSubtype="0" fill="hold" grpId="0" nodeType="afterEffect">
                                  <p:stCondLst>
                                    <p:cond delay="25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5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1250"/>
                            </p:stCondLst>
                            <p:childTnLst>
                              <p:par>
                                <p:cTn id="28" presetID="1" presetClass="entr" presetSubtype="0" fill="hold" grpId="0" nodeType="afterEffect">
                                  <p:stCondLst>
                                    <p:cond delay="25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25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1750"/>
                            </p:stCondLst>
                            <p:childTnLst>
                              <p:par>
                                <p:cTn id="34" presetID="1" presetClass="entr" presetSubtype="0" fill="hold" grpId="0" nodeType="afterEffect">
                                  <p:stCondLst>
                                    <p:cond delay="25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2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6" grpId="0" animBg="1"/>
      <p:bldP spid="17" grpId="0" animBg="1"/>
      <p:bldP spid="18" grpId="0" animBg="1"/>
      <p:bldP spid="63" grpId="0" animBg="1"/>
      <p:bldP spid="14337"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5DD5-1260-5893-5947-1FB1590AE185}"/>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9ED09DAE-06BD-52BA-A40E-CD5C5C55204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DA3A75D9-189A-3FD7-AF2E-2F97D7EA162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3567EB67-5009-F2E2-D9F6-7A34D955A11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F1E87C43-E217-85A2-967B-5B1248883BC1}"/>
              </a:ext>
            </a:extLst>
          </p:cNvPr>
          <p:cNvSpPr txBox="1">
            <a:spLocks/>
          </p:cNvSpPr>
          <p:nvPr/>
        </p:nvSpPr>
        <p:spPr>
          <a:xfrm>
            <a:off x="0"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solidFill>
              </a:rPr>
              <a:t>Present – PhD in Computational Neuroscience</a:t>
            </a:r>
            <a:endParaRPr lang="en-DE" sz="3600" b="1" dirty="0">
              <a:solidFill>
                <a:schemeClr val="tx1"/>
              </a:solidFill>
            </a:endParaRPr>
          </a:p>
        </p:txBody>
      </p:sp>
      <p:sp>
        <p:nvSpPr>
          <p:cNvPr id="27" name="TextBox 26">
            <a:extLst>
              <a:ext uri="{FF2B5EF4-FFF2-40B4-BE49-F238E27FC236}">
                <a16:creationId xmlns:a16="http://schemas.microsoft.com/office/drawing/2014/main" id="{AD5432AC-6CDE-D16D-45AA-9EDB6F964A39}"/>
              </a:ext>
            </a:extLst>
          </p:cNvPr>
          <p:cNvSpPr txBox="1"/>
          <p:nvPr/>
        </p:nvSpPr>
        <p:spPr>
          <a:xfrm>
            <a:off x="3891463" y="879439"/>
            <a:ext cx="4409072"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Broader objectives</a:t>
            </a:r>
            <a:endParaRPr lang="en-DE" sz="2400" b="1" u="sng"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77F78DF1-E83A-7C8B-5C27-2F5738A1E4C1}"/>
              </a:ext>
            </a:extLst>
          </p:cNvPr>
          <p:cNvSpPr>
            <a:spLocks noGrp="1"/>
          </p:cNvSpPr>
          <p:nvPr>
            <p:ph type="dt" sz="half" idx="10"/>
          </p:nvPr>
        </p:nvSpPr>
        <p:spPr/>
        <p:txBody>
          <a:bodyPr/>
          <a:lstStyle/>
          <a:p>
            <a:fld id="{CC1C68D8-D5D8-4C68-80B6-9C3B8B57E96D}" type="datetime8">
              <a:rPr lang="en-DE" smtClean="0"/>
              <a:t>5/13/24 2:10 PM</a:t>
            </a:fld>
            <a:endParaRPr lang="en-DE"/>
          </a:p>
        </p:txBody>
      </p:sp>
      <p:sp>
        <p:nvSpPr>
          <p:cNvPr id="11" name="TextBox 10">
            <a:extLst>
              <a:ext uri="{FF2B5EF4-FFF2-40B4-BE49-F238E27FC236}">
                <a16:creationId xmlns:a16="http://schemas.microsoft.com/office/drawing/2014/main" id="{DD5E7758-4F24-3FDA-776E-A92D9BFFD5FB}"/>
              </a:ext>
            </a:extLst>
          </p:cNvPr>
          <p:cNvSpPr txBox="1"/>
          <p:nvPr/>
        </p:nvSpPr>
        <p:spPr>
          <a:xfrm>
            <a:off x="838200" y="1575352"/>
            <a:ext cx="6111041" cy="461665"/>
          </a:xfrm>
          <a:prstGeom prst="rect">
            <a:avLst/>
          </a:prstGeom>
          <a:noFill/>
        </p:spPr>
        <p:txBody>
          <a:bodyPr wrap="square">
            <a:spAutoFit/>
          </a:bodyPr>
          <a:lstStyle/>
          <a:p>
            <a:r>
              <a:rPr lang="en-US" sz="2400" b="1" dirty="0"/>
              <a:t>1. Processing strategies within IC</a:t>
            </a:r>
            <a:endParaRPr lang="en-US" sz="2400" dirty="0"/>
          </a:p>
        </p:txBody>
      </p:sp>
      <p:sp>
        <p:nvSpPr>
          <p:cNvPr id="12" name="TextBox 11">
            <a:extLst>
              <a:ext uri="{FF2B5EF4-FFF2-40B4-BE49-F238E27FC236}">
                <a16:creationId xmlns:a16="http://schemas.microsoft.com/office/drawing/2014/main" id="{48D8AA2F-DCB1-6688-D82A-A9E7B901BBD3}"/>
              </a:ext>
            </a:extLst>
          </p:cNvPr>
          <p:cNvSpPr txBox="1"/>
          <p:nvPr/>
        </p:nvSpPr>
        <p:spPr>
          <a:xfrm>
            <a:off x="838199" y="2795914"/>
            <a:ext cx="8850923" cy="461665"/>
          </a:xfrm>
          <a:prstGeom prst="rect">
            <a:avLst/>
          </a:prstGeom>
          <a:noFill/>
        </p:spPr>
        <p:txBody>
          <a:bodyPr wrap="square">
            <a:spAutoFit/>
          </a:bodyPr>
          <a:lstStyle/>
          <a:p>
            <a:r>
              <a:rPr lang="en-US" sz="2400" b="1" dirty="0"/>
              <a:t>2. Neural dynamics of sensory representation</a:t>
            </a:r>
            <a:endParaRPr lang="en-US" sz="2400" dirty="0"/>
          </a:p>
        </p:txBody>
      </p:sp>
      <p:sp>
        <p:nvSpPr>
          <p:cNvPr id="16" name="TextBox 15">
            <a:extLst>
              <a:ext uri="{FF2B5EF4-FFF2-40B4-BE49-F238E27FC236}">
                <a16:creationId xmlns:a16="http://schemas.microsoft.com/office/drawing/2014/main" id="{9D6D03BC-8B56-8E11-F579-FA5996BE0156}"/>
              </a:ext>
            </a:extLst>
          </p:cNvPr>
          <p:cNvSpPr txBox="1"/>
          <p:nvPr/>
        </p:nvSpPr>
        <p:spPr>
          <a:xfrm>
            <a:off x="838199" y="5140957"/>
            <a:ext cx="11189677" cy="461665"/>
          </a:xfrm>
          <a:prstGeom prst="rect">
            <a:avLst/>
          </a:prstGeom>
          <a:noFill/>
        </p:spPr>
        <p:txBody>
          <a:bodyPr wrap="square">
            <a:spAutoFit/>
          </a:bodyPr>
          <a:lstStyle/>
          <a:p>
            <a:r>
              <a:rPr lang="en-US" sz="2400" b="1" dirty="0"/>
              <a:t>3. Cortico-collicular interactions in auditory contextual learning and representation</a:t>
            </a:r>
            <a:endParaRPr lang="en-US" sz="2400" dirty="0"/>
          </a:p>
        </p:txBody>
      </p:sp>
      <p:sp>
        <p:nvSpPr>
          <p:cNvPr id="17" name="TextBox 16">
            <a:extLst>
              <a:ext uri="{FF2B5EF4-FFF2-40B4-BE49-F238E27FC236}">
                <a16:creationId xmlns:a16="http://schemas.microsoft.com/office/drawing/2014/main" id="{6A14C2B0-45C9-D451-78FF-04A42AE9556A}"/>
              </a:ext>
            </a:extLst>
          </p:cNvPr>
          <p:cNvSpPr txBox="1"/>
          <p:nvPr/>
        </p:nvSpPr>
        <p:spPr>
          <a:xfrm>
            <a:off x="2364347" y="2138500"/>
            <a:ext cx="7324775" cy="400110"/>
          </a:xfrm>
          <a:prstGeom prst="rect">
            <a:avLst/>
          </a:prstGeom>
          <a:noFill/>
        </p:spPr>
        <p:txBody>
          <a:bodyPr wrap="square">
            <a:spAutoFit/>
          </a:bodyPr>
          <a:lstStyle/>
          <a:p>
            <a:r>
              <a:rPr lang="en-US" sz="2000" dirty="0">
                <a:solidFill>
                  <a:srgbClr val="FF0000"/>
                </a:solidFill>
              </a:rPr>
              <a:t>Salient vs non-salient prediction errors?</a:t>
            </a:r>
          </a:p>
        </p:txBody>
      </p:sp>
      <p:pic>
        <p:nvPicPr>
          <p:cNvPr id="20" name="Picture 19">
            <a:extLst>
              <a:ext uri="{FF2B5EF4-FFF2-40B4-BE49-F238E27FC236}">
                <a16:creationId xmlns:a16="http://schemas.microsoft.com/office/drawing/2014/main" id="{DD73F3AB-F7DC-6B9A-091A-888CC0F849B2}"/>
              </a:ext>
            </a:extLst>
          </p:cNvPr>
          <p:cNvPicPr>
            <a:picLocks noChangeAspect="1"/>
          </p:cNvPicPr>
          <p:nvPr/>
        </p:nvPicPr>
        <p:blipFill>
          <a:blip r:embed="rId3"/>
          <a:stretch>
            <a:fillRect/>
          </a:stretch>
        </p:blipFill>
        <p:spPr>
          <a:xfrm>
            <a:off x="3154401" y="3600422"/>
            <a:ext cx="2941598" cy="1264813"/>
          </a:xfrm>
          <a:prstGeom prst="rect">
            <a:avLst/>
          </a:prstGeom>
        </p:spPr>
      </p:pic>
      <p:pic>
        <p:nvPicPr>
          <p:cNvPr id="23" name="Picture 22">
            <a:extLst>
              <a:ext uri="{FF2B5EF4-FFF2-40B4-BE49-F238E27FC236}">
                <a16:creationId xmlns:a16="http://schemas.microsoft.com/office/drawing/2014/main" id="{F87DFA8E-EAE5-D3D8-F298-AE9E52443D45}"/>
              </a:ext>
            </a:extLst>
          </p:cNvPr>
          <p:cNvPicPr>
            <a:picLocks noChangeAspect="1"/>
          </p:cNvPicPr>
          <p:nvPr/>
        </p:nvPicPr>
        <p:blipFill>
          <a:blip r:embed="rId4"/>
          <a:stretch>
            <a:fillRect/>
          </a:stretch>
        </p:blipFill>
        <p:spPr>
          <a:xfrm>
            <a:off x="7282249" y="3570452"/>
            <a:ext cx="2036572" cy="1456007"/>
          </a:xfrm>
          <a:prstGeom prst="rect">
            <a:avLst/>
          </a:prstGeom>
        </p:spPr>
      </p:pic>
      <p:sp>
        <p:nvSpPr>
          <p:cNvPr id="24" name="TextBox 23">
            <a:extLst>
              <a:ext uri="{FF2B5EF4-FFF2-40B4-BE49-F238E27FC236}">
                <a16:creationId xmlns:a16="http://schemas.microsoft.com/office/drawing/2014/main" id="{DAD405B7-DD90-9A5C-9C9E-F6A1C0FCEE4F}"/>
              </a:ext>
            </a:extLst>
          </p:cNvPr>
          <p:cNvSpPr txBox="1"/>
          <p:nvPr/>
        </p:nvSpPr>
        <p:spPr>
          <a:xfrm>
            <a:off x="4373781" y="5808901"/>
            <a:ext cx="4118512" cy="461665"/>
          </a:xfrm>
          <a:prstGeom prst="rect">
            <a:avLst/>
          </a:prstGeom>
          <a:noFill/>
        </p:spPr>
        <p:txBody>
          <a:bodyPr wrap="square">
            <a:spAutoFit/>
          </a:bodyPr>
          <a:lstStyle/>
          <a:p>
            <a:r>
              <a:rPr lang="en-US" sz="2400" dirty="0">
                <a:solidFill>
                  <a:srgbClr val="FF0000"/>
                </a:solidFill>
              </a:rPr>
              <a:t>Role of cortical inhibition on IC</a:t>
            </a:r>
          </a:p>
        </p:txBody>
      </p:sp>
    </p:spTree>
    <p:extLst>
      <p:ext uri="{BB962C8B-B14F-4D97-AF65-F5344CB8AC3E}">
        <p14:creationId xmlns:p14="http://schemas.microsoft.com/office/powerpoint/2010/main" val="226829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5DD5-1260-5893-5947-1FB1590AE185}"/>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9ED09DAE-06BD-52BA-A40E-CD5C5C55204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DA3A75D9-189A-3FD7-AF2E-2F97D7EA162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3567EB67-5009-F2E2-D9F6-7A34D955A11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F1E87C43-E217-85A2-967B-5B1248883BC1}"/>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solidFill>
              </a:rPr>
              <a:t>Present – PhD in Computational Neuroscience</a:t>
            </a:r>
            <a:endParaRPr lang="en-DE" sz="3600" b="1" dirty="0">
              <a:solidFill>
                <a:schemeClr val="tx1"/>
              </a:solidFill>
            </a:endParaRPr>
          </a:p>
        </p:txBody>
      </p:sp>
      <p:cxnSp>
        <p:nvCxnSpPr>
          <p:cNvPr id="14" name="Straight Connector 13">
            <a:extLst>
              <a:ext uri="{FF2B5EF4-FFF2-40B4-BE49-F238E27FC236}">
                <a16:creationId xmlns:a16="http://schemas.microsoft.com/office/drawing/2014/main" id="{57A20C37-D6FA-60ED-3FB1-924AAECEDC89}"/>
              </a:ext>
            </a:extLst>
          </p:cNvPr>
          <p:cNvCxnSpPr>
            <a:cxnSpLocks/>
          </p:cNvCxnSpPr>
          <p:nvPr/>
        </p:nvCxnSpPr>
        <p:spPr>
          <a:xfrm>
            <a:off x="3854922" y="1304678"/>
            <a:ext cx="0" cy="50180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5432AC-6CDE-D16D-45AA-9EDB6F964A39}"/>
              </a:ext>
            </a:extLst>
          </p:cNvPr>
          <p:cNvSpPr txBox="1"/>
          <p:nvPr/>
        </p:nvSpPr>
        <p:spPr>
          <a:xfrm>
            <a:off x="-249505" y="755934"/>
            <a:ext cx="4409072"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Objectives</a:t>
            </a:r>
            <a:endParaRPr lang="en-DE" sz="2400" b="1" u="sng"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1FADD3C4-7C0B-C07F-D829-C7A43BA710F1}"/>
              </a:ext>
            </a:extLst>
          </p:cNvPr>
          <p:cNvSpPr txBox="1"/>
          <p:nvPr/>
        </p:nvSpPr>
        <p:spPr>
          <a:xfrm>
            <a:off x="4335515" y="753732"/>
            <a:ext cx="3145100" cy="400110"/>
          </a:xfrm>
          <a:prstGeom prst="rect">
            <a:avLst/>
          </a:prstGeom>
          <a:noFill/>
        </p:spPr>
        <p:txBody>
          <a:bodyPr wrap="square">
            <a:spAutoFit/>
          </a:bodyPr>
          <a:lstStyle/>
          <a:p>
            <a:pPr algn="ctr"/>
            <a:r>
              <a:rPr lang="en-US" sz="2000" b="1" u="sng" dirty="0">
                <a:latin typeface="Calibri" panose="020F0502020204030204" pitchFamily="34" charset="0"/>
                <a:cs typeface="Calibri" panose="020F0502020204030204" pitchFamily="34" charset="0"/>
              </a:rPr>
              <a:t>How do we study it? </a:t>
            </a:r>
            <a:endParaRPr lang="en-DE" sz="1600" b="1" u="sng"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D490FA4A-E7A5-3E05-7086-5FFECD9F1E59}"/>
              </a:ext>
            </a:extLst>
          </p:cNvPr>
          <p:cNvSpPr txBox="1"/>
          <p:nvPr/>
        </p:nvSpPr>
        <p:spPr>
          <a:xfrm>
            <a:off x="73881" y="1660566"/>
            <a:ext cx="3690065" cy="792846"/>
          </a:xfrm>
          <a:prstGeom prst="rect">
            <a:avLst/>
          </a:prstGeom>
          <a:noFill/>
        </p:spPr>
        <p:txBody>
          <a:bodyPr wrap="square">
            <a:spAutoFit/>
          </a:bodyPr>
          <a:lstStyle/>
          <a:p>
            <a:pPr algn="just">
              <a:lnSpc>
                <a:spcPct val="150000"/>
              </a:lnSpc>
              <a:tabLst>
                <a:tab pos="457200" algn="l"/>
              </a:tabLst>
            </a:pPr>
            <a:r>
              <a:rPr lang="en-US" sz="1600" b="1" kern="0" dirty="0">
                <a:latin typeface="Calibri" panose="020F0502020204030204" pitchFamily="34" charset="0"/>
                <a:ea typeface="Times New Roman" panose="02020603050405020304" pitchFamily="18" charset="0"/>
                <a:cs typeface="Calibri" panose="020F0502020204030204" pitchFamily="34" charset="0"/>
              </a:rPr>
              <a:t>1. Identify the </a:t>
            </a:r>
            <a:r>
              <a:rPr lang="en-US" sz="1600" b="1" dirty="0"/>
              <a:t>processing strategies </a:t>
            </a:r>
            <a:r>
              <a:rPr lang="en-US" sz="1600" dirty="0"/>
              <a:t>within </a:t>
            </a:r>
            <a:r>
              <a:rPr lang="en-US" sz="1600" b="1" dirty="0"/>
              <a:t>IC</a:t>
            </a:r>
            <a:r>
              <a:rPr lang="en-US" sz="1600" dirty="0"/>
              <a:t> </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DAC02112-9BFB-8664-4BB3-E6815A3C1A60}"/>
              </a:ext>
            </a:extLst>
          </p:cNvPr>
          <p:cNvSpPr txBox="1"/>
          <p:nvPr/>
        </p:nvSpPr>
        <p:spPr>
          <a:xfrm>
            <a:off x="-7332" y="3598455"/>
            <a:ext cx="3862253"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2. Temporal dynamics and stability of neural sensory representation </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51095143-9A2A-14C3-948A-822637DBFEA6}"/>
              </a:ext>
            </a:extLst>
          </p:cNvPr>
          <p:cNvSpPr txBox="1"/>
          <p:nvPr/>
        </p:nvSpPr>
        <p:spPr>
          <a:xfrm>
            <a:off x="14324" y="5392366"/>
            <a:ext cx="3768752"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3. Analysis and modelling of cortical feedback to IC</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0EFC08A3-93E6-BC82-C59A-2BA013D2F6A2}"/>
              </a:ext>
            </a:extLst>
          </p:cNvPr>
          <p:cNvSpPr txBox="1"/>
          <p:nvPr/>
        </p:nvSpPr>
        <p:spPr>
          <a:xfrm>
            <a:off x="3995675" y="1350877"/>
            <a:ext cx="3880549" cy="338554"/>
          </a:xfrm>
          <a:prstGeom prst="rect">
            <a:avLst/>
          </a:prstGeom>
          <a:noFill/>
        </p:spPr>
        <p:txBody>
          <a:bodyPr wrap="none" rtlCol="0">
            <a:spAutoFit/>
          </a:bodyPr>
          <a:lstStyle/>
          <a:p>
            <a:r>
              <a:rPr lang="en-US" sz="1600" u="sng" dirty="0"/>
              <a:t>Task-specific RNN (Model 1 – auditory input)</a:t>
            </a:r>
          </a:p>
        </p:txBody>
      </p:sp>
      <p:sp>
        <p:nvSpPr>
          <p:cNvPr id="38" name="TextBox 37">
            <a:extLst>
              <a:ext uri="{FF2B5EF4-FFF2-40B4-BE49-F238E27FC236}">
                <a16:creationId xmlns:a16="http://schemas.microsoft.com/office/drawing/2014/main" id="{28F8E1A1-2232-09A9-F8C0-C10AE4EDB7AE}"/>
              </a:ext>
            </a:extLst>
          </p:cNvPr>
          <p:cNvSpPr txBox="1"/>
          <p:nvPr/>
        </p:nvSpPr>
        <p:spPr>
          <a:xfrm>
            <a:off x="5239239" y="1784783"/>
            <a:ext cx="2584658" cy="1323439"/>
          </a:xfrm>
          <a:prstGeom prst="rect">
            <a:avLst/>
          </a:prstGeom>
          <a:noFill/>
        </p:spPr>
        <p:txBody>
          <a:bodyPr wrap="square" rtlCol="0">
            <a:spAutoFit/>
          </a:bodyPr>
          <a:lstStyle/>
          <a:p>
            <a:r>
              <a:rPr lang="en-US" sz="1600" dirty="0"/>
              <a:t>Incorporating the learning rule of Kalman filter – </a:t>
            </a:r>
            <a:r>
              <a:rPr lang="en-US" sz="1600" b="1" dirty="0"/>
              <a:t>Uncertainty estimation</a:t>
            </a:r>
            <a:r>
              <a:rPr lang="en-US" sz="1600" dirty="0"/>
              <a:t>, </a:t>
            </a:r>
            <a:r>
              <a:rPr lang="en-US" sz="1600" b="1" dirty="0"/>
              <a:t>Adaptive learning rate </a:t>
            </a:r>
            <a:r>
              <a:rPr lang="en-US" sz="1600" dirty="0"/>
              <a:t>and </a:t>
            </a:r>
            <a:r>
              <a:rPr lang="en-US" sz="1600" b="1" dirty="0"/>
              <a:t>de-emphasizing noise</a:t>
            </a:r>
            <a:endParaRPr lang="en-US" sz="1600" dirty="0"/>
          </a:p>
        </p:txBody>
      </p:sp>
      <p:sp>
        <p:nvSpPr>
          <p:cNvPr id="45" name="TextBox 44">
            <a:extLst>
              <a:ext uri="{FF2B5EF4-FFF2-40B4-BE49-F238E27FC236}">
                <a16:creationId xmlns:a16="http://schemas.microsoft.com/office/drawing/2014/main" id="{7B91E9F6-3920-2190-B434-DEE1075DA386}"/>
              </a:ext>
            </a:extLst>
          </p:cNvPr>
          <p:cNvSpPr txBox="1"/>
          <p:nvPr/>
        </p:nvSpPr>
        <p:spPr>
          <a:xfrm>
            <a:off x="462290" y="4164044"/>
            <a:ext cx="2764602" cy="523220"/>
          </a:xfrm>
          <a:prstGeom prst="rect">
            <a:avLst/>
          </a:prstGeom>
          <a:noFill/>
        </p:spPr>
        <p:txBody>
          <a:bodyPr wrap="square">
            <a:spAutoFit/>
          </a:bodyPr>
          <a:lstStyle/>
          <a:p>
            <a:pPr algn="ct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Noise invariant representation of sound sequences</a:t>
            </a:r>
            <a:endParaRPr lang="en-US" sz="1400" dirty="0">
              <a:solidFill>
                <a:srgbClr val="FF0000"/>
              </a:solidFill>
            </a:endParaRPr>
          </a:p>
        </p:txBody>
      </p:sp>
      <p:sp>
        <p:nvSpPr>
          <p:cNvPr id="37" name="TextBox 36">
            <a:extLst>
              <a:ext uri="{FF2B5EF4-FFF2-40B4-BE49-F238E27FC236}">
                <a16:creationId xmlns:a16="http://schemas.microsoft.com/office/drawing/2014/main" id="{54F49F1A-34F4-08A9-D610-328CAEBA308F}"/>
              </a:ext>
            </a:extLst>
          </p:cNvPr>
          <p:cNvSpPr txBox="1"/>
          <p:nvPr/>
        </p:nvSpPr>
        <p:spPr>
          <a:xfrm>
            <a:off x="1587875" y="6417455"/>
            <a:ext cx="9887387" cy="369332"/>
          </a:xfrm>
          <a:prstGeom prst="rect">
            <a:avLst/>
          </a:prstGeom>
          <a:noFill/>
        </p:spPr>
        <p:txBody>
          <a:bodyPr wrap="none" rtlCol="0">
            <a:spAutoFit/>
          </a:bodyPr>
          <a:lstStyle/>
          <a:p>
            <a:r>
              <a:rPr lang="en-US" b="1" dirty="0"/>
              <a:t>Theoretical/computational framework for unsupervised auditory contextual learning within IC and A1`</a:t>
            </a:r>
          </a:p>
        </p:txBody>
      </p:sp>
      <p:sp>
        <p:nvSpPr>
          <p:cNvPr id="3" name="TextBox 2">
            <a:extLst>
              <a:ext uri="{FF2B5EF4-FFF2-40B4-BE49-F238E27FC236}">
                <a16:creationId xmlns:a16="http://schemas.microsoft.com/office/drawing/2014/main" id="{B6E269D4-F750-0DE9-CE99-02F259FFCA12}"/>
              </a:ext>
            </a:extLst>
          </p:cNvPr>
          <p:cNvSpPr txBox="1"/>
          <p:nvPr/>
        </p:nvSpPr>
        <p:spPr>
          <a:xfrm>
            <a:off x="572730" y="6014987"/>
            <a:ext cx="2764602" cy="307777"/>
          </a:xfrm>
          <a:prstGeom prst="rect">
            <a:avLst/>
          </a:prstGeom>
          <a:noFill/>
        </p:spPr>
        <p:txBody>
          <a:bodyPr wrap="square">
            <a:spAutoFit/>
          </a:bodyPr>
          <a:lstStyle/>
          <a:p>
            <a:pPr algn="ct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Cortical inhibition on IC</a:t>
            </a:r>
            <a:endParaRPr lang="en-US" sz="1400" dirty="0">
              <a:solidFill>
                <a:srgbClr val="FF0000"/>
              </a:solidFill>
            </a:endParaRPr>
          </a:p>
        </p:txBody>
      </p:sp>
      <p:pic>
        <p:nvPicPr>
          <p:cNvPr id="9" name="Picture 4" descr="The RNN autoencoder architecture for SQL injection attacks detection. |  Download Scientific Diagram">
            <a:extLst>
              <a:ext uri="{FF2B5EF4-FFF2-40B4-BE49-F238E27FC236}">
                <a16:creationId xmlns:a16="http://schemas.microsoft.com/office/drawing/2014/main" id="{F743D6E2-6E0D-DD41-0A46-EB5C252DEB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97" t="7634" r="48132" b="7634"/>
          <a:stretch/>
        </p:blipFill>
        <p:spPr bwMode="auto">
          <a:xfrm>
            <a:off x="3984070" y="1737587"/>
            <a:ext cx="1196310" cy="126211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8D2E02AD-DBBC-5E8F-C6EB-C0047C81C4C4}"/>
              </a:ext>
            </a:extLst>
          </p:cNvPr>
          <p:cNvCxnSpPr>
            <a:cxnSpLocks/>
          </p:cNvCxnSpPr>
          <p:nvPr/>
        </p:nvCxnSpPr>
        <p:spPr>
          <a:xfrm>
            <a:off x="7948713" y="1350877"/>
            <a:ext cx="29693" cy="49718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13EB01-7289-38AA-AB43-A9B77F310CB2}"/>
              </a:ext>
            </a:extLst>
          </p:cNvPr>
          <p:cNvSpPr txBox="1"/>
          <p:nvPr/>
        </p:nvSpPr>
        <p:spPr>
          <a:xfrm>
            <a:off x="8292281" y="746810"/>
            <a:ext cx="3145100" cy="400110"/>
          </a:xfrm>
          <a:prstGeom prst="rect">
            <a:avLst/>
          </a:prstGeom>
          <a:noFill/>
        </p:spPr>
        <p:txBody>
          <a:bodyPr wrap="square">
            <a:spAutoFit/>
          </a:bodyPr>
          <a:lstStyle/>
          <a:p>
            <a:pPr algn="ctr"/>
            <a:r>
              <a:rPr lang="en-US" sz="2000" b="1" u="sng" dirty="0">
                <a:latin typeface="Calibri" panose="020F0502020204030204" pitchFamily="34" charset="0"/>
                <a:cs typeface="Calibri" panose="020F0502020204030204" pitchFamily="34" charset="0"/>
              </a:rPr>
              <a:t>Outcome</a:t>
            </a:r>
            <a:endParaRPr lang="en-DE" sz="2000" b="1" u="sng"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3D97D75-C88C-D6E3-C65C-2A66EF8AC179}"/>
              </a:ext>
            </a:extLst>
          </p:cNvPr>
          <p:cNvSpPr txBox="1"/>
          <p:nvPr/>
        </p:nvSpPr>
        <p:spPr>
          <a:xfrm>
            <a:off x="7992911" y="1681599"/>
            <a:ext cx="4301436" cy="1969770"/>
          </a:xfrm>
          <a:prstGeom prst="rect">
            <a:avLst/>
          </a:prstGeom>
          <a:noFill/>
        </p:spPr>
        <p:txBody>
          <a:bodyPr wrap="square">
            <a:spAutoFit/>
          </a:bodyPr>
          <a:lstStyle/>
          <a:p>
            <a:pPr marL="285750" indent="-285750">
              <a:spcAft>
                <a:spcPts val="600"/>
              </a:spcAft>
              <a:buFontTx/>
              <a:buChar char="-"/>
            </a:pPr>
            <a:r>
              <a:rPr lang="en-US" sz="1600" dirty="0"/>
              <a:t>mimic the pre-attentive stages of fundamental auditory processing at the level of IC – </a:t>
            </a:r>
            <a:r>
              <a:rPr lang="en-US" sz="1600" b="1" dirty="0"/>
              <a:t>theoretical framework of learning</a:t>
            </a:r>
          </a:p>
          <a:p>
            <a:pPr marL="285750" indent="-285750">
              <a:spcAft>
                <a:spcPts val="600"/>
              </a:spcAft>
              <a:buFontTx/>
              <a:buChar char="-"/>
            </a:pPr>
            <a:r>
              <a:rPr lang="en-US" sz="1600" dirty="0"/>
              <a:t>Predict IC responses (Different sequences </a:t>
            </a:r>
            <a:r>
              <a:rPr lang="en-US" sz="1600" dirty="0">
                <a:sym typeface="Wingdings" pitchFamily="2" charset="2"/>
              </a:rPr>
              <a:t> Two sequences (</a:t>
            </a:r>
            <a:r>
              <a:rPr lang="en-US" sz="1600" b="1" dirty="0">
                <a:sym typeface="Wingdings" pitchFamily="2" charset="2"/>
              </a:rPr>
              <a:t>Galloping sequence</a:t>
            </a:r>
            <a:r>
              <a:rPr lang="en-US" sz="1600" dirty="0">
                <a:sym typeface="Wingdings" pitchFamily="2" charset="2"/>
              </a:rPr>
              <a:t>), and more </a:t>
            </a:r>
            <a:r>
              <a:rPr lang="en-US" sz="1600" b="1" dirty="0">
                <a:sym typeface="Wingdings" pitchFamily="2" charset="2"/>
              </a:rPr>
              <a:t>naturalistic sounds </a:t>
            </a:r>
            <a:r>
              <a:rPr lang="en-US" sz="1600" dirty="0">
                <a:sym typeface="Wingdings" pitchFamily="2" charset="2"/>
              </a:rPr>
              <a:t>in background</a:t>
            </a:r>
            <a:endParaRPr lang="en-US" sz="1600" dirty="0"/>
          </a:p>
          <a:p>
            <a:pPr marL="285750" indent="-285750">
              <a:buFontTx/>
              <a:buChar char="-"/>
            </a:pPr>
            <a:endParaRPr lang="en-US" sz="1600" dirty="0"/>
          </a:p>
        </p:txBody>
      </p:sp>
      <p:sp>
        <p:nvSpPr>
          <p:cNvPr id="20" name="TextBox 19">
            <a:extLst>
              <a:ext uri="{FF2B5EF4-FFF2-40B4-BE49-F238E27FC236}">
                <a16:creationId xmlns:a16="http://schemas.microsoft.com/office/drawing/2014/main" id="{F1721CE3-BB62-5124-032C-4C4CF02252D9}"/>
              </a:ext>
            </a:extLst>
          </p:cNvPr>
          <p:cNvSpPr txBox="1"/>
          <p:nvPr/>
        </p:nvSpPr>
        <p:spPr>
          <a:xfrm>
            <a:off x="5344574" y="3838059"/>
            <a:ext cx="2468962" cy="954107"/>
          </a:xfrm>
          <a:prstGeom prst="rect">
            <a:avLst/>
          </a:prstGeom>
          <a:noFill/>
        </p:spPr>
        <p:txBody>
          <a:bodyPr wrap="square" rtlCol="0">
            <a:spAutoFit/>
          </a:bodyPr>
          <a:lstStyle/>
          <a:p>
            <a:pPr algn="ctr"/>
            <a:r>
              <a:rPr lang="en-US" sz="1400" u="sng" dirty="0"/>
              <a:t>Dynamical systems analysis </a:t>
            </a:r>
          </a:p>
          <a:p>
            <a:pPr algn="ctr"/>
            <a:r>
              <a:rPr lang="en-US" sz="1400" b="1" dirty="0"/>
              <a:t>Latent State Representation and</a:t>
            </a:r>
            <a:r>
              <a:rPr lang="en-US" sz="1400" dirty="0"/>
              <a:t> </a:t>
            </a:r>
            <a:br>
              <a:rPr lang="en-US" sz="1400" dirty="0"/>
            </a:br>
            <a:r>
              <a:rPr lang="en-US" sz="1400" b="1" dirty="0"/>
              <a:t>stability analysis</a:t>
            </a:r>
          </a:p>
        </p:txBody>
      </p:sp>
      <p:pic>
        <p:nvPicPr>
          <p:cNvPr id="23" name="Picture 4" descr="The RNN autoencoder architecture for SQL injection attacks detection. |  Download Scientific Diagram">
            <a:extLst>
              <a:ext uri="{FF2B5EF4-FFF2-40B4-BE49-F238E27FC236}">
                <a16:creationId xmlns:a16="http://schemas.microsoft.com/office/drawing/2014/main" id="{BE183E53-85A2-7465-F557-70D220B45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97" t="7634" r="48132" b="7634"/>
          <a:stretch/>
        </p:blipFill>
        <p:spPr bwMode="auto">
          <a:xfrm>
            <a:off x="4003226" y="3694589"/>
            <a:ext cx="1341346" cy="141513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BFF9D96-256D-2CBF-42F4-670A65725C1A}"/>
              </a:ext>
            </a:extLst>
          </p:cNvPr>
          <p:cNvSpPr txBox="1"/>
          <p:nvPr/>
        </p:nvSpPr>
        <p:spPr>
          <a:xfrm>
            <a:off x="3869426" y="3407427"/>
            <a:ext cx="4176857" cy="338554"/>
          </a:xfrm>
          <a:prstGeom prst="rect">
            <a:avLst/>
          </a:prstGeom>
          <a:noFill/>
        </p:spPr>
        <p:txBody>
          <a:bodyPr wrap="square" rtlCol="0">
            <a:spAutoFit/>
          </a:bodyPr>
          <a:lstStyle/>
          <a:p>
            <a:r>
              <a:rPr lang="en-US" sz="1600" u="sng" dirty="0"/>
              <a:t>RNN autoencoder (Model 2 – neural data input)</a:t>
            </a:r>
            <a:endParaRPr lang="en-US" sz="1600" b="1" u="sng" dirty="0"/>
          </a:p>
        </p:txBody>
      </p:sp>
      <p:sp>
        <p:nvSpPr>
          <p:cNvPr id="30" name="TextBox 29">
            <a:extLst>
              <a:ext uri="{FF2B5EF4-FFF2-40B4-BE49-F238E27FC236}">
                <a16:creationId xmlns:a16="http://schemas.microsoft.com/office/drawing/2014/main" id="{8CAB1F0E-8225-C335-4E77-10A1B8275045}"/>
              </a:ext>
            </a:extLst>
          </p:cNvPr>
          <p:cNvSpPr txBox="1"/>
          <p:nvPr/>
        </p:nvSpPr>
        <p:spPr>
          <a:xfrm>
            <a:off x="8193967" y="3457086"/>
            <a:ext cx="4176859" cy="338554"/>
          </a:xfrm>
          <a:prstGeom prst="rect">
            <a:avLst/>
          </a:prstGeom>
          <a:noFill/>
        </p:spPr>
        <p:txBody>
          <a:bodyPr wrap="square">
            <a:spAutoFit/>
          </a:bodyPr>
          <a:lstStyle/>
          <a:p>
            <a:pPr marL="285750" indent="-285750">
              <a:buFontTx/>
              <a:buChar char="-"/>
            </a:pPr>
            <a:r>
              <a:rPr lang="en-US" sz="1600" dirty="0"/>
              <a:t>underlying neural dynamics</a:t>
            </a:r>
          </a:p>
        </p:txBody>
      </p:sp>
      <p:pic>
        <p:nvPicPr>
          <p:cNvPr id="40" name="Picture 39">
            <a:extLst>
              <a:ext uri="{FF2B5EF4-FFF2-40B4-BE49-F238E27FC236}">
                <a16:creationId xmlns:a16="http://schemas.microsoft.com/office/drawing/2014/main" id="{6CE44342-CE6D-4769-F94C-64BDDF9B281F}"/>
              </a:ext>
            </a:extLst>
          </p:cNvPr>
          <p:cNvPicPr>
            <a:picLocks noChangeAspect="1"/>
          </p:cNvPicPr>
          <p:nvPr/>
        </p:nvPicPr>
        <p:blipFill>
          <a:blip r:embed="rId4"/>
          <a:stretch>
            <a:fillRect/>
          </a:stretch>
        </p:blipFill>
        <p:spPr>
          <a:xfrm>
            <a:off x="8673807" y="4382923"/>
            <a:ext cx="2382049" cy="1042033"/>
          </a:xfrm>
          <a:prstGeom prst="rect">
            <a:avLst/>
          </a:prstGeom>
        </p:spPr>
      </p:pic>
      <p:pic>
        <p:nvPicPr>
          <p:cNvPr id="41" name="Picture 40">
            <a:extLst>
              <a:ext uri="{FF2B5EF4-FFF2-40B4-BE49-F238E27FC236}">
                <a16:creationId xmlns:a16="http://schemas.microsoft.com/office/drawing/2014/main" id="{527C953D-9486-75EE-CC03-76CC7FE2E0AD}"/>
              </a:ext>
            </a:extLst>
          </p:cNvPr>
          <p:cNvPicPr>
            <a:picLocks noChangeAspect="1"/>
          </p:cNvPicPr>
          <p:nvPr/>
        </p:nvPicPr>
        <p:blipFill>
          <a:blip r:embed="rId5"/>
          <a:stretch>
            <a:fillRect/>
          </a:stretch>
        </p:blipFill>
        <p:spPr>
          <a:xfrm>
            <a:off x="10884756" y="4514395"/>
            <a:ext cx="866501" cy="252462"/>
          </a:xfrm>
          <a:prstGeom prst="rect">
            <a:avLst/>
          </a:prstGeom>
        </p:spPr>
      </p:pic>
      <p:sp>
        <p:nvSpPr>
          <p:cNvPr id="46" name="TextBox 45">
            <a:extLst>
              <a:ext uri="{FF2B5EF4-FFF2-40B4-BE49-F238E27FC236}">
                <a16:creationId xmlns:a16="http://schemas.microsoft.com/office/drawing/2014/main" id="{AFAE6A91-1A0E-F881-0B8A-EAC57C8D67D8}"/>
              </a:ext>
            </a:extLst>
          </p:cNvPr>
          <p:cNvSpPr txBox="1"/>
          <p:nvPr/>
        </p:nvSpPr>
        <p:spPr>
          <a:xfrm>
            <a:off x="5659194" y="5202784"/>
            <a:ext cx="2312377" cy="1077218"/>
          </a:xfrm>
          <a:prstGeom prst="rect">
            <a:avLst/>
          </a:prstGeom>
          <a:noFill/>
        </p:spPr>
        <p:txBody>
          <a:bodyPr wrap="square" rtlCol="0">
            <a:spAutoFit/>
          </a:bodyPr>
          <a:lstStyle/>
          <a:p>
            <a:r>
              <a:rPr lang="en-US" sz="1600" dirty="0"/>
              <a:t>Network model between IC and A1 – study the effect of cortical inhibition on IC </a:t>
            </a:r>
          </a:p>
        </p:txBody>
      </p:sp>
      <p:sp>
        <p:nvSpPr>
          <p:cNvPr id="47" name="TextBox 46">
            <a:extLst>
              <a:ext uri="{FF2B5EF4-FFF2-40B4-BE49-F238E27FC236}">
                <a16:creationId xmlns:a16="http://schemas.microsoft.com/office/drawing/2014/main" id="{88AD65B5-1DD8-03B2-FC3F-F899AA94C20C}"/>
              </a:ext>
            </a:extLst>
          </p:cNvPr>
          <p:cNvSpPr txBox="1"/>
          <p:nvPr/>
        </p:nvSpPr>
        <p:spPr>
          <a:xfrm>
            <a:off x="3926770" y="5313582"/>
            <a:ext cx="2016830" cy="830997"/>
          </a:xfrm>
          <a:prstGeom prst="rect">
            <a:avLst/>
          </a:prstGeom>
          <a:noFill/>
        </p:spPr>
        <p:txBody>
          <a:bodyPr wrap="square" rtlCol="0">
            <a:spAutoFit/>
          </a:bodyPr>
          <a:lstStyle/>
          <a:p>
            <a:r>
              <a:rPr lang="en-US" sz="1600" dirty="0"/>
              <a:t>Cross correlation, Granger Causality, Phase coherence</a:t>
            </a:r>
          </a:p>
        </p:txBody>
      </p:sp>
      <p:sp>
        <p:nvSpPr>
          <p:cNvPr id="49" name="TextBox 48">
            <a:extLst>
              <a:ext uri="{FF2B5EF4-FFF2-40B4-BE49-F238E27FC236}">
                <a16:creationId xmlns:a16="http://schemas.microsoft.com/office/drawing/2014/main" id="{E3F0EAAB-7C7D-E9A0-D7AB-89370DD054B6}"/>
              </a:ext>
            </a:extLst>
          </p:cNvPr>
          <p:cNvSpPr txBox="1"/>
          <p:nvPr/>
        </p:nvSpPr>
        <p:spPr>
          <a:xfrm>
            <a:off x="8069382" y="5424956"/>
            <a:ext cx="4176859" cy="584775"/>
          </a:xfrm>
          <a:prstGeom prst="rect">
            <a:avLst/>
          </a:prstGeom>
          <a:noFill/>
        </p:spPr>
        <p:txBody>
          <a:bodyPr wrap="square">
            <a:spAutoFit/>
          </a:bodyPr>
          <a:lstStyle/>
          <a:p>
            <a:pPr marL="285750" indent="-285750">
              <a:buFontTx/>
              <a:buChar char="-"/>
            </a:pPr>
            <a:r>
              <a:rPr lang="en-US" sz="1600" dirty="0"/>
              <a:t>Role of cortical inhibition on contextual learning in IC during different time scales </a:t>
            </a:r>
          </a:p>
        </p:txBody>
      </p:sp>
      <p:pic>
        <p:nvPicPr>
          <p:cNvPr id="51" name="Picture 50">
            <a:extLst>
              <a:ext uri="{FF2B5EF4-FFF2-40B4-BE49-F238E27FC236}">
                <a16:creationId xmlns:a16="http://schemas.microsoft.com/office/drawing/2014/main" id="{42D37D58-7818-37D9-7F63-6FAED8E71229}"/>
              </a:ext>
            </a:extLst>
          </p:cNvPr>
          <p:cNvPicPr>
            <a:picLocks noChangeAspect="1"/>
          </p:cNvPicPr>
          <p:nvPr/>
        </p:nvPicPr>
        <p:blipFill>
          <a:blip r:embed="rId6"/>
          <a:stretch>
            <a:fillRect/>
          </a:stretch>
        </p:blipFill>
        <p:spPr>
          <a:xfrm>
            <a:off x="972921" y="2263655"/>
            <a:ext cx="1787917" cy="1278236"/>
          </a:xfrm>
          <a:prstGeom prst="rect">
            <a:avLst/>
          </a:prstGeom>
        </p:spPr>
      </p:pic>
      <p:sp>
        <p:nvSpPr>
          <p:cNvPr id="52" name="TextBox 51">
            <a:extLst>
              <a:ext uri="{FF2B5EF4-FFF2-40B4-BE49-F238E27FC236}">
                <a16:creationId xmlns:a16="http://schemas.microsoft.com/office/drawing/2014/main" id="{293451F0-D5D9-60FA-DBC2-954C99BC4901}"/>
              </a:ext>
            </a:extLst>
          </p:cNvPr>
          <p:cNvSpPr txBox="1"/>
          <p:nvPr/>
        </p:nvSpPr>
        <p:spPr>
          <a:xfrm>
            <a:off x="2441164" y="2351875"/>
            <a:ext cx="1346901" cy="646331"/>
          </a:xfrm>
          <a:prstGeom prst="rect">
            <a:avLst/>
          </a:prstGeom>
          <a:noFill/>
        </p:spPr>
        <p:txBody>
          <a:bodyPr wrap="square" rtlCol="0">
            <a:spAutoFit/>
          </a:bodyPr>
          <a:lstStyle/>
          <a:p>
            <a:r>
              <a:rPr lang="en-US" dirty="0"/>
              <a:t>Noise gets segregated</a:t>
            </a:r>
          </a:p>
        </p:txBody>
      </p:sp>
      <p:pic>
        <p:nvPicPr>
          <p:cNvPr id="53" name="Picture 52">
            <a:extLst>
              <a:ext uri="{FF2B5EF4-FFF2-40B4-BE49-F238E27FC236}">
                <a16:creationId xmlns:a16="http://schemas.microsoft.com/office/drawing/2014/main" id="{D6E8E166-9D4E-F8CE-3889-71C79C8B8FF5}"/>
              </a:ext>
            </a:extLst>
          </p:cNvPr>
          <p:cNvPicPr>
            <a:picLocks noChangeAspect="1"/>
          </p:cNvPicPr>
          <p:nvPr/>
        </p:nvPicPr>
        <p:blipFill>
          <a:blip r:embed="rId7"/>
          <a:stretch>
            <a:fillRect/>
          </a:stretch>
        </p:blipFill>
        <p:spPr>
          <a:xfrm>
            <a:off x="9147243" y="3843288"/>
            <a:ext cx="1315634" cy="565690"/>
          </a:xfrm>
          <a:prstGeom prst="rect">
            <a:avLst/>
          </a:prstGeom>
        </p:spPr>
      </p:pic>
      <p:sp>
        <p:nvSpPr>
          <p:cNvPr id="5" name="TextBox 4">
            <a:extLst>
              <a:ext uri="{FF2B5EF4-FFF2-40B4-BE49-F238E27FC236}">
                <a16:creationId xmlns:a16="http://schemas.microsoft.com/office/drawing/2014/main" id="{FE2F1AA8-010A-4926-8117-DBC040B137D8}"/>
              </a:ext>
            </a:extLst>
          </p:cNvPr>
          <p:cNvSpPr txBox="1"/>
          <p:nvPr/>
        </p:nvSpPr>
        <p:spPr>
          <a:xfrm>
            <a:off x="3474914" y="1003488"/>
            <a:ext cx="4965879" cy="338554"/>
          </a:xfrm>
          <a:prstGeom prst="rect">
            <a:avLst/>
          </a:prstGeom>
          <a:noFill/>
        </p:spPr>
        <p:txBody>
          <a:bodyPr wrap="square">
            <a:spAutoFit/>
          </a:bodyPr>
          <a:lstStyle/>
          <a:p>
            <a:pPr algn="ctr"/>
            <a:r>
              <a:rPr lang="en-US" sz="1600" b="1" u="sng" dirty="0">
                <a:latin typeface="Calibri" panose="020F0502020204030204" pitchFamily="34" charset="0"/>
                <a:cs typeface="Calibri" panose="020F0502020204030204" pitchFamily="34" charset="0"/>
              </a:rPr>
              <a:t>(Neural data analysis and computational modelling)</a:t>
            </a:r>
            <a:endParaRPr lang="en-US" sz="1600" dirty="0"/>
          </a:p>
        </p:txBody>
      </p:sp>
    </p:spTree>
    <p:extLst>
      <p:ext uri="{BB962C8B-B14F-4D97-AF65-F5344CB8AC3E}">
        <p14:creationId xmlns:p14="http://schemas.microsoft.com/office/powerpoint/2010/main" val="326593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6" grpId="0"/>
      <p:bldP spid="29" grpId="0"/>
      <p:bldP spid="31" grpId="0"/>
      <p:bldP spid="35" grpId="0"/>
      <p:bldP spid="38" grpId="0"/>
      <p:bldP spid="45" grpId="0"/>
      <p:bldP spid="37" grpId="0"/>
      <p:bldP spid="3" grpId="0"/>
      <p:bldP spid="11" grpId="0"/>
      <p:bldP spid="17" grpId="0"/>
      <p:bldP spid="20" grpId="0"/>
      <p:bldP spid="24" grpId="0"/>
      <p:bldP spid="30" grpId="0"/>
      <p:bldP spid="46" grpId="0"/>
      <p:bldP spid="47" grpId="0"/>
      <p:bldP spid="49" grpId="0"/>
      <p:bldP spid="5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145A1-C4DB-8CCB-C10B-284274F9FFC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1D11A49-407F-501B-4FBC-25EF3E4CD7B7}"/>
              </a:ext>
            </a:extLst>
          </p:cNvPr>
          <p:cNvSpPr txBox="1">
            <a:spLocks/>
          </p:cNvSpPr>
          <p:nvPr/>
        </p:nvSpPr>
        <p:spPr>
          <a:xfrm>
            <a:off x="4796304" y="1771436"/>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grpSp>
        <p:nvGrpSpPr>
          <p:cNvPr id="7" name="Group 6">
            <a:extLst>
              <a:ext uri="{FF2B5EF4-FFF2-40B4-BE49-F238E27FC236}">
                <a16:creationId xmlns:a16="http://schemas.microsoft.com/office/drawing/2014/main" id="{917EF05E-100A-FCA2-B26D-DA568D4C9A2D}"/>
              </a:ext>
            </a:extLst>
          </p:cNvPr>
          <p:cNvGrpSpPr/>
          <p:nvPr/>
        </p:nvGrpSpPr>
        <p:grpSpPr>
          <a:xfrm>
            <a:off x="4825641" y="2761585"/>
            <a:ext cx="3128927" cy="1925523"/>
            <a:chOff x="4714437" y="2955533"/>
            <a:chExt cx="3128927" cy="1925523"/>
          </a:xfrm>
        </p:grpSpPr>
        <p:sp>
          <p:nvSpPr>
            <p:cNvPr id="8" name="Title 1">
              <a:extLst>
                <a:ext uri="{FF2B5EF4-FFF2-40B4-BE49-F238E27FC236}">
                  <a16:creationId xmlns:a16="http://schemas.microsoft.com/office/drawing/2014/main" id="{85305C16-EC27-6D0A-9CC8-D2C7C439154F}"/>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9" name="Title 1">
              <a:extLst>
                <a:ext uri="{FF2B5EF4-FFF2-40B4-BE49-F238E27FC236}">
                  <a16:creationId xmlns:a16="http://schemas.microsoft.com/office/drawing/2014/main" id="{D1E3A6AF-763E-EF86-D7C3-CA91CC79264D}"/>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3900489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5DD5-1260-5893-5947-1FB1590AE185}"/>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9ED09DAE-06BD-52BA-A40E-CD5C5C55204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DA3A75D9-189A-3FD7-AF2E-2F97D7EA162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3567EB67-5009-F2E2-D9F6-7A34D955A11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F1E87C43-E217-85A2-967B-5B1248883BC1}"/>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solidFill>
              </a:rPr>
              <a:t>Present – PhD in Computational Neuroscience</a:t>
            </a:r>
            <a:endParaRPr lang="en-DE" sz="3600" b="1" dirty="0">
              <a:solidFill>
                <a:schemeClr val="tx1"/>
              </a:solidFill>
            </a:endParaRPr>
          </a:p>
        </p:txBody>
      </p:sp>
      <p:cxnSp>
        <p:nvCxnSpPr>
          <p:cNvPr id="14" name="Straight Connector 13">
            <a:extLst>
              <a:ext uri="{FF2B5EF4-FFF2-40B4-BE49-F238E27FC236}">
                <a16:creationId xmlns:a16="http://schemas.microsoft.com/office/drawing/2014/main" id="{57A20C37-D6FA-60ED-3FB1-924AAECEDC89}"/>
              </a:ext>
            </a:extLst>
          </p:cNvPr>
          <p:cNvCxnSpPr>
            <a:cxnSpLocks/>
          </p:cNvCxnSpPr>
          <p:nvPr/>
        </p:nvCxnSpPr>
        <p:spPr>
          <a:xfrm>
            <a:off x="4356286" y="1229803"/>
            <a:ext cx="0" cy="41731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5432AC-6CDE-D16D-45AA-9EDB6F964A39}"/>
              </a:ext>
            </a:extLst>
          </p:cNvPr>
          <p:cNvSpPr txBox="1"/>
          <p:nvPr/>
        </p:nvSpPr>
        <p:spPr>
          <a:xfrm>
            <a:off x="-166379" y="843013"/>
            <a:ext cx="4409072"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Main Objectives</a:t>
            </a:r>
            <a:endParaRPr lang="en-DE" sz="2400" b="1" u="sng"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1FADD3C4-7C0B-C07F-D829-C7A43BA710F1}"/>
              </a:ext>
            </a:extLst>
          </p:cNvPr>
          <p:cNvSpPr txBox="1"/>
          <p:nvPr/>
        </p:nvSpPr>
        <p:spPr>
          <a:xfrm>
            <a:off x="7253931" y="938513"/>
            <a:ext cx="3145100"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How do we study it?</a:t>
            </a:r>
            <a:endParaRPr lang="en-DE" sz="2400" b="1" u="sng"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77F78DF1-E83A-7C8B-5C27-2F5738A1E4C1}"/>
              </a:ext>
            </a:extLst>
          </p:cNvPr>
          <p:cNvSpPr>
            <a:spLocks noGrp="1"/>
          </p:cNvSpPr>
          <p:nvPr>
            <p:ph type="dt" sz="half" idx="10"/>
          </p:nvPr>
        </p:nvSpPr>
        <p:spPr/>
        <p:txBody>
          <a:bodyPr/>
          <a:lstStyle/>
          <a:p>
            <a:fld id="{CC1C68D8-D5D8-4C68-80B6-9C3B8B57E96D}" type="datetime8">
              <a:rPr lang="en-DE" smtClean="0"/>
              <a:t>5/13/24 1:56 PM</a:t>
            </a:fld>
            <a:endParaRPr lang="en-DE"/>
          </a:p>
        </p:txBody>
      </p:sp>
      <p:sp>
        <p:nvSpPr>
          <p:cNvPr id="5" name="Slide Number Placeholder 4">
            <a:extLst>
              <a:ext uri="{FF2B5EF4-FFF2-40B4-BE49-F238E27FC236}">
                <a16:creationId xmlns:a16="http://schemas.microsoft.com/office/drawing/2014/main" id="{8D1C0E45-0C9E-F1FC-5605-8AFFB8F189B8}"/>
              </a:ext>
            </a:extLst>
          </p:cNvPr>
          <p:cNvSpPr>
            <a:spLocks noGrp="1"/>
          </p:cNvSpPr>
          <p:nvPr>
            <p:ph type="sldNum" sz="quarter" idx="12"/>
          </p:nvPr>
        </p:nvSpPr>
        <p:spPr/>
        <p:txBody>
          <a:bodyPr/>
          <a:lstStyle/>
          <a:p>
            <a:fld id="{8D002933-DA69-4593-A8BE-46BA8199777B}" type="slidenum">
              <a:rPr lang="en-DE" smtClean="0"/>
              <a:t>17</a:t>
            </a:fld>
            <a:endParaRPr lang="en-DE"/>
          </a:p>
        </p:txBody>
      </p:sp>
      <p:sp>
        <p:nvSpPr>
          <p:cNvPr id="26" name="TextBox 25">
            <a:extLst>
              <a:ext uri="{FF2B5EF4-FFF2-40B4-BE49-F238E27FC236}">
                <a16:creationId xmlns:a16="http://schemas.microsoft.com/office/drawing/2014/main" id="{D490FA4A-E7A5-3E05-7086-5FFECD9F1E59}"/>
              </a:ext>
            </a:extLst>
          </p:cNvPr>
          <p:cNvSpPr txBox="1"/>
          <p:nvPr/>
        </p:nvSpPr>
        <p:spPr>
          <a:xfrm>
            <a:off x="-55193" y="1455064"/>
            <a:ext cx="4409072" cy="423514"/>
          </a:xfrm>
          <a:prstGeom prst="rect">
            <a:avLst/>
          </a:prstGeom>
          <a:noFill/>
        </p:spPr>
        <p:txBody>
          <a:bodyPr wrap="square">
            <a:spAutoFit/>
          </a:bodyPr>
          <a:lstStyle/>
          <a:p>
            <a:pPr algn="just">
              <a:lnSpc>
                <a:spcPct val="150000"/>
              </a:lnSpc>
              <a:tabLst>
                <a:tab pos="457200" algn="l"/>
              </a:tabLst>
            </a:pPr>
            <a:r>
              <a:rPr lang="en-US" sz="1600" b="1" kern="0" dirty="0">
                <a:latin typeface="Calibri" panose="020F0502020204030204" pitchFamily="34" charset="0"/>
                <a:ea typeface="Times New Roman" panose="02020603050405020304" pitchFamily="18" charset="0"/>
                <a:cs typeface="Calibri" panose="020F0502020204030204" pitchFamily="34" charset="0"/>
              </a:rPr>
              <a:t>1. Temporal Dynamics of Sensory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DAC02112-9BFB-8664-4BB3-E6815A3C1A60}"/>
              </a:ext>
            </a:extLst>
          </p:cNvPr>
          <p:cNvSpPr txBox="1"/>
          <p:nvPr/>
        </p:nvSpPr>
        <p:spPr>
          <a:xfrm>
            <a:off x="-7331" y="3333734"/>
            <a:ext cx="3862253"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2. Noise Invariant Representation of Sound Sequences</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51095143-9A2A-14C3-948A-822637DBFEA6}"/>
              </a:ext>
            </a:extLst>
          </p:cNvPr>
          <p:cNvSpPr txBox="1"/>
          <p:nvPr/>
        </p:nvSpPr>
        <p:spPr>
          <a:xfrm>
            <a:off x="-2059" y="4742825"/>
            <a:ext cx="3768752"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3. Cortico-Collicular Interactions in Auditory Learning and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0EFC08A3-93E6-BC82-C59A-2BA013D2F6A2}"/>
              </a:ext>
            </a:extLst>
          </p:cNvPr>
          <p:cNvSpPr txBox="1"/>
          <p:nvPr/>
        </p:nvSpPr>
        <p:spPr>
          <a:xfrm>
            <a:off x="4542116" y="1419552"/>
            <a:ext cx="3146439" cy="369332"/>
          </a:xfrm>
          <a:prstGeom prst="rect">
            <a:avLst/>
          </a:prstGeom>
          <a:noFill/>
        </p:spPr>
        <p:txBody>
          <a:bodyPr wrap="none" rtlCol="0">
            <a:spAutoFit/>
          </a:bodyPr>
          <a:lstStyle/>
          <a:p>
            <a:r>
              <a:rPr lang="en-US" u="sng" dirty="0"/>
              <a:t>Neural data analysis (IC and A1)</a:t>
            </a:r>
          </a:p>
        </p:txBody>
      </p:sp>
      <p:sp>
        <p:nvSpPr>
          <p:cNvPr id="38" name="TextBox 37">
            <a:extLst>
              <a:ext uri="{FF2B5EF4-FFF2-40B4-BE49-F238E27FC236}">
                <a16:creationId xmlns:a16="http://schemas.microsoft.com/office/drawing/2014/main" id="{28F8E1A1-2232-09A9-F8C0-C10AE4EDB7AE}"/>
              </a:ext>
            </a:extLst>
          </p:cNvPr>
          <p:cNvSpPr txBox="1"/>
          <p:nvPr/>
        </p:nvSpPr>
        <p:spPr>
          <a:xfrm>
            <a:off x="4542116" y="1832808"/>
            <a:ext cx="3585938" cy="584775"/>
          </a:xfrm>
          <a:prstGeom prst="rect">
            <a:avLst/>
          </a:prstGeom>
          <a:noFill/>
        </p:spPr>
        <p:txBody>
          <a:bodyPr wrap="square" rtlCol="0">
            <a:spAutoFit/>
          </a:bodyPr>
          <a:lstStyle/>
          <a:p>
            <a:r>
              <a:rPr lang="en-US" sz="1600" dirty="0"/>
              <a:t>Spike sorting and Dimensionality reduction techniques (e.g., PCA)</a:t>
            </a:r>
          </a:p>
        </p:txBody>
      </p:sp>
      <p:sp>
        <p:nvSpPr>
          <p:cNvPr id="45" name="TextBox 44">
            <a:extLst>
              <a:ext uri="{FF2B5EF4-FFF2-40B4-BE49-F238E27FC236}">
                <a16:creationId xmlns:a16="http://schemas.microsoft.com/office/drawing/2014/main" id="{7B91E9F6-3920-2190-B434-DEE1075DA386}"/>
              </a:ext>
            </a:extLst>
          </p:cNvPr>
          <p:cNvSpPr txBox="1"/>
          <p:nvPr/>
        </p:nvSpPr>
        <p:spPr>
          <a:xfrm>
            <a:off x="651307" y="3928327"/>
            <a:ext cx="2764602" cy="307777"/>
          </a:xfrm>
          <a:prstGeom prst="rect">
            <a:avLst/>
          </a:prstGeom>
          <a:noFill/>
        </p:spPr>
        <p:txBody>
          <a:bodyPr wrap="square">
            <a:spAutoFit/>
          </a:bodyPr>
          <a:lstStyle/>
          <a:p>
            <a:pPr algn="just"/>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Stability of sensory representation</a:t>
            </a:r>
            <a:endParaRPr lang="en-US" sz="1400" dirty="0">
              <a:solidFill>
                <a:srgbClr val="FF0000"/>
              </a:solidFill>
            </a:endParaRPr>
          </a:p>
        </p:txBody>
      </p:sp>
      <p:sp>
        <p:nvSpPr>
          <p:cNvPr id="48" name="TextBox 47">
            <a:extLst>
              <a:ext uri="{FF2B5EF4-FFF2-40B4-BE49-F238E27FC236}">
                <a16:creationId xmlns:a16="http://schemas.microsoft.com/office/drawing/2014/main" id="{2399E239-0A43-2C83-F40E-74E13E95A226}"/>
              </a:ext>
            </a:extLst>
          </p:cNvPr>
          <p:cNvSpPr txBox="1"/>
          <p:nvPr/>
        </p:nvSpPr>
        <p:spPr>
          <a:xfrm>
            <a:off x="8004476" y="1384927"/>
            <a:ext cx="3699154" cy="369332"/>
          </a:xfrm>
          <a:prstGeom prst="rect">
            <a:avLst/>
          </a:prstGeom>
          <a:noFill/>
        </p:spPr>
        <p:txBody>
          <a:bodyPr wrap="none" rtlCol="0">
            <a:spAutoFit/>
          </a:bodyPr>
          <a:lstStyle/>
          <a:p>
            <a:r>
              <a:rPr lang="en-US" u="sng" dirty="0"/>
              <a:t>Data driven computational modelling</a:t>
            </a:r>
          </a:p>
        </p:txBody>
      </p:sp>
      <p:sp>
        <p:nvSpPr>
          <p:cNvPr id="50" name="TextBox 49">
            <a:extLst>
              <a:ext uri="{FF2B5EF4-FFF2-40B4-BE49-F238E27FC236}">
                <a16:creationId xmlns:a16="http://schemas.microsoft.com/office/drawing/2014/main" id="{970BE196-C99D-E0D9-B816-8F2407EB0FA2}"/>
              </a:ext>
            </a:extLst>
          </p:cNvPr>
          <p:cNvSpPr txBox="1"/>
          <p:nvPr/>
        </p:nvSpPr>
        <p:spPr>
          <a:xfrm>
            <a:off x="9874942" y="2199312"/>
            <a:ext cx="1853955" cy="1169551"/>
          </a:xfrm>
          <a:prstGeom prst="rect">
            <a:avLst/>
          </a:prstGeom>
          <a:noFill/>
        </p:spPr>
        <p:txBody>
          <a:bodyPr wrap="square" rtlCol="0">
            <a:spAutoFit/>
          </a:bodyPr>
          <a:lstStyle/>
          <a:p>
            <a:pPr algn="ctr"/>
            <a:r>
              <a:rPr lang="en-US" sz="1400" u="sng" dirty="0"/>
              <a:t>Dynamical systems analysis </a:t>
            </a:r>
          </a:p>
          <a:p>
            <a:pPr algn="ctr"/>
            <a:r>
              <a:rPr lang="en-US" sz="1400" b="1" dirty="0"/>
              <a:t>Latent State Representation and</a:t>
            </a:r>
            <a:r>
              <a:rPr lang="en-US" sz="1400" dirty="0"/>
              <a:t> </a:t>
            </a:r>
            <a:br>
              <a:rPr lang="en-US" sz="1400" dirty="0"/>
            </a:br>
            <a:r>
              <a:rPr lang="en-US" sz="1400" b="1" dirty="0"/>
              <a:t>stability analysis</a:t>
            </a:r>
          </a:p>
        </p:txBody>
      </p:sp>
      <p:sp>
        <p:nvSpPr>
          <p:cNvPr id="12" name="TextBox 11">
            <a:extLst>
              <a:ext uri="{FF2B5EF4-FFF2-40B4-BE49-F238E27FC236}">
                <a16:creationId xmlns:a16="http://schemas.microsoft.com/office/drawing/2014/main" id="{7291EE05-C620-4857-E408-DC1D1EC92002}"/>
              </a:ext>
            </a:extLst>
          </p:cNvPr>
          <p:cNvSpPr txBox="1"/>
          <p:nvPr/>
        </p:nvSpPr>
        <p:spPr>
          <a:xfrm>
            <a:off x="8303144" y="3634032"/>
            <a:ext cx="3605695" cy="923330"/>
          </a:xfrm>
          <a:prstGeom prst="rect">
            <a:avLst/>
          </a:prstGeom>
          <a:noFill/>
        </p:spPr>
        <p:txBody>
          <a:bodyPr wrap="square" rtlCol="0">
            <a:spAutoFit/>
          </a:bodyPr>
          <a:lstStyle/>
          <a:p>
            <a:r>
              <a:rPr lang="en-US" dirty="0"/>
              <a:t>Incorporating Kalman filter framework – </a:t>
            </a:r>
            <a:r>
              <a:rPr lang="en-US" b="1" dirty="0"/>
              <a:t>Adaptive learning rate </a:t>
            </a:r>
            <a:r>
              <a:rPr lang="en-US" dirty="0"/>
              <a:t>and </a:t>
            </a:r>
            <a:r>
              <a:rPr lang="en-US" b="1" dirty="0"/>
              <a:t>de-emphasizing noise</a:t>
            </a:r>
          </a:p>
        </p:txBody>
      </p:sp>
      <p:sp>
        <p:nvSpPr>
          <p:cNvPr id="13" name="TextBox 12">
            <a:extLst>
              <a:ext uri="{FF2B5EF4-FFF2-40B4-BE49-F238E27FC236}">
                <a16:creationId xmlns:a16="http://schemas.microsoft.com/office/drawing/2014/main" id="{EB90C107-3337-07AC-6983-33C4E56E9B63}"/>
              </a:ext>
            </a:extLst>
          </p:cNvPr>
          <p:cNvSpPr txBox="1"/>
          <p:nvPr/>
        </p:nvSpPr>
        <p:spPr>
          <a:xfrm>
            <a:off x="8260358" y="4597160"/>
            <a:ext cx="3385210" cy="923330"/>
          </a:xfrm>
          <a:prstGeom prst="rect">
            <a:avLst/>
          </a:prstGeom>
          <a:noFill/>
        </p:spPr>
        <p:txBody>
          <a:bodyPr wrap="square" rtlCol="0">
            <a:spAutoFit/>
          </a:bodyPr>
          <a:lstStyle/>
          <a:p>
            <a:r>
              <a:rPr lang="en-US" dirty="0"/>
              <a:t>Network model between IC and A1 – study the effect of cortical inhibition on IC </a:t>
            </a:r>
          </a:p>
        </p:txBody>
      </p:sp>
      <p:grpSp>
        <p:nvGrpSpPr>
          <p:cNvPr id="22" name="Group 21">
            <a:extLst>
              <a:ext uri="{FF2B5EF4-FFF2-40B4-BE49-F238E27FC236}">
                <a16:creationId xmlns:a16="http://schemas.microsoft.com/office/drawing/2014/main" id="{1324DCAD-E4A0-B57F-9BA6-21B2D00799B0}"/>
              </a:ext>
            </a:extLst>
          </p:cNvPr>
          <p:cNvGrpSpPr/>
          <p:nvPr/>
        </p:nvGrpSpPr>
        <p:grpSpPr>
          <a:xfrm>
            <a:off x="566352" y="1842838"/>
            <a:ext cx="3076636" cy="1254599"/>
            <a:chOff x="566352" y="1842838"/>
            <a:chExt cx="3076636" cy="1254599"/>
          </a:xfrm>
        </p:grpSpPr>
        <p:sp>
          <p:nvSpPr>
            <p:cNvPr id="42" name="TextBox 41">
              <a:extLst>
                <a:ext uri="{FF2B5EF4-FFF2-40B4-BE49-F238E27FC236}">
                  <a16:creationId xmlns:a16="http://schemas.microsoft.com/office/drawing/2014/main" id="{EFF94F50-5601-26DA-B04E-E35547236626}"/>
                </a:ext>
              </a:extLst>
            </p:cNvPr>
            <p:cNvSpPr txBox="1"/>
            <p:nvPr/>
          </p:nvSpPr>
          <p:spPr>
            <a:xfrm>
              <a:off x="566352" y="1842838"/>
              <a:ext cx="1372296" cy="307777"/>
            </a:xfrm>
            <a:prstGeom prst="rect">
              <a:avLst/>
            </a:prstGeom>
            <a:noFill/>
          </p:spPr>
          <p:txBody>
            <a:bodyPr wrap="square">
              <a:spAutoFit/>
            </a:bodyPr>
            <a:lstStyle/>
            <a:p>
              <a:pPr algn="just"/>
              <a:r>
                <a:rPr lang="en-US" sz="1400" dirty="0">
                  <a:solidFill>
                    <a:srgbClr val="FF0000"/>
                  </a:solidFill>
                </a:rPr>
                <a:t>Individual tones</a:t>
              </a:r>
            </a:p>
          </p:txBody>
        </p:sp>
        <p:pic>
          <p:nvPicPr>
            <p:cNvPr id="15" name="Picture 14">
              <a:extLst>
                <a:ext uri="{FF2B5EF4-FFF2-40B4-BE49-F238E27FC236}">
                  <a16:creationId xmlns:a16="http://schemas.microsoft.com/office/drawing/2014/main" id="{D08AACE2-5FE5-F285-BF40-D1B06C9027A7}"/>
                </a:ext>
              </a:extLst>
            </p:cNvPr>
            <p:cNvPicPr>
              <a:picLocks noChangeAspect="1"/>
            </p:cNvPicPr>
            <p:nvPr/>
          </p:nvPicPr>
          <p:blipFill>
            <a:blip r:embed="rId3"/>
            <a:stretch>
              <a:fillRect/>
            </a:stretch>
          </p:blipFill>
          <p:spPr>
            <a:xfrm>
              <a:off x="2239037" y="2245057"/>
              <a:ext cx="1361537" cy="778687"/>
            </a:xfrm>
            <a:prstGeom prst="rect">
              <a:avLst/>
            </a:prstGeom>
          </p:spPr>
        </p:pic>
        <p:pic>
          <p:nvPicPr>
            <p:cNvPr id="18" name="Picture 17">
              <a:extLst>
                <a:ext uri="{FF2B5EF4-FFF2-40B4-BE49-F238E27FC236}">
                  <a16:creationId xmlns:a16="http://schemas.microsoft.com/office/drawing/2014/main" id="{695247F0-7C22-25D9-FF8D-D8ED6A45652B}"/>
                </a:ext>
              </a:extLst>
            </p:cNvPr>
            <p:cNvPicPr>
              <a:picLocks noChangeAspect="1"/>
            </p:cNvPicPr>
            <p:nvPr/>
          </p:nvPicPr>
          <p:blipFill>
            <a:blip r:embed="rId4"/>
            <a:stretch>
              <a:fillRect/>
            </a:stretch>
          </p:blipFill>
          <p:spPr>
            <a:xfrm>
              <a:off x="1193022" y="2250318"/>
              <a:ext cx="118957" cy="847119"/>
            </a:xfrm>
            <a:prstGeom prst="rect">
              <a:avLst/>
            </a:prstGeom>
          </p:spPr>
        </p:pic>
        <p:sp>
          <p:nvSpPr>
            <p:cNvPr id="19" name="TextBox 18">
              <a:extLst>
                <a:ext uri="{FF2B5EF4-FFF2-40B4-BE49-F238E27FC236}">
                  <a16:creationId xmlns:a16="http://schemas.microsoft.com/office/drawing/2014/main" id="{A9FC211F-0385-A591-882D-8B2D9E75816F}"/>
                </a:ext>
              </a:extLst>
            </p:cNvPr>
            <p:cNvSpPr txBox="1"/>
            <p:nvPr/>
          </p:nvSpPr>
          <p:spPr>
            <a:xfrm>
              <a:off x="2270692" y="1848954"/>
              <a:ext cx="1372296" cy="307777"/>
            </a:xfrm>
            <a:prstGeom prst="rect">
              <a:avLst/>
            </a:prstGeom>
            <a:noFill/>
          </p:spPr>
          <p:txBody>
            <a:bodyPr wrap="square">
              <a:spAutoFit/>
            </a:bodyPr>
            <a:lstStyle/>
            <a:p>
              <a:pPr algn="just"/>
              <a:r>
                <a:rPr lang="en-US" sz="1400" dirty="0">
                  <a:solidFill>
                    <a:srgbClr val="FF0000"/>
                  </a:solidFill>
                </a:rPr>
                <a:t>One sequence</a:t>
              </a:r>
            </a:p>
          </p:txBody>
        </p:sp>
        <p:cxnSp>
          <p:nvCxnSpPr>
            <p:cNvPr id="21" name="Straight Arrow Connector 20">
              <a:extLst>
                <a:ext uri="{FF2B5EF4-FFF2-40B4-BE49-F238E27FC236}">
                  <a16:creationId xmlns:a16="http://schemas.microsoft.com/office/drawing/2014/main" id="{8C80776E-9336-BC86-73B4-31CC3D5D5104}"/>
                </a:ext>
              </a:extLst>
            </p:cNvPr>
            <p:cNvCxnSpPr/>
            <p:nvPr/>
          </p:nvCxnSpPr>
          <p:spPr>
            <a:xfrm>
              <a:off x="1740401" y="2618240"/>
              <a:ext cx="469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pic>
        <p:nvPicPr>
          <p:cNvPr id="11268" name="Picture 4" descr="The RNN autoencoder architecture for SQL injection attacks detection. |  Download Scientific Diagram">
            <a:extLst>
              <a:ext uri="{FF2B5EF4-FFF2-40B4-BE49-F238E27FC236}">
                <a16:creationId xmlns:a16="http://schemas.microsoft.com/office/drawing/2014/main" id="{562BF1F4-D1FA-F3C9-E63B-69363A41C7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97" t="7634" r="48132" b="7634"/>
          <a:stretch/>
        </p:blipFill>
        <p:spPr bwMode="auto">
          <a:xfrm>
            <a:off x="8374751" y="1757775"/>
            <a:ext cx="1578212" cy="166502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645C9B9-439E-00CF-2F77-09453E4FF970}"/>
              </a:ext>
            </a:extLst>
          </p:cNvPr>
          <p:cNvSpPr txBox="1"/>
          <p:nvPr/>
        </p:nvSpPr>
        <p:spPr>
          <a:xfrm>
            <a:off x="9952963" y="1873452"/>
            <a:ext cx="1792969" cy="338554"/>
          </a:xfrm>
          <a:prstGeom prst="rect">
            <a:avLst/>
          </a:prstGeom>
          <a:noFill/>
        </p:spPr>
        <p:txBody>
          <a:bodyPr wrap="square" rtlCol="0">
            <a:spAutoFit/>
          </a:bodyPr>
          <a:lstStyle/>
          <a:p>
            <a:r>
              <a:rPr lang="en-US" sz="1600" dirty="0"/>
              <a:t>RNN autoencoder</a:t>
            </a:r>
            <a:endParaRPr lang="en-US" sz="1600" b="1" dirty="0"/>
          </a:p>
        </p:txBody>
      </p:sp>
      <p:sp>
        <p:nvSpPr>
          <p:cNvPr id="37" name="TextBox 36">
            <a:extLst>
              <a:ext uri="{FF2B5EF4-FFF2-40B4-BE49-F238E27FC236}">
                <a16:creationId xmlns:a16="http://schemas.microsoft.com/office/drawing/2014/main" id="{54F49F1A-34F4-08A9-D610-328CAEBA308F}"/>
              </a:ext>
            </a:extLst>
          </p:cNvPr>
          <p:cNvSpPr txBox="1"/>
          <p:nvPr/>
        </p:nvSpPr>
        <p:spPr>
          <a:xfrm>
            <a:off x="1356123" y="6099638"/>
            <a:ext cx="9887387" cy="369332"/>
          </a:xfrm>
          <a:prstGeom prst="rect">
            <a:avLst/>
          </a:prstGeom>
          <a:noFill/>
        </p:spPr>
        <p:txBody>
          <a:bodyPr wrap="none" rtlCol="0">
            <a:spAutoFit/>
          </a:bodyPr>
          <a:lstStyle/>
          <a:p>
            <a:r>
              <a:rPr lang="en-US" b="1" dirty="0"/>
              <a:t>Theoretical/computational framework for unsupervised auditory contextual learning within IC and A1</a:t>
            </a:r>
          </a:p>
        </p:txBody>
      </p:sp>
      <p:sp>
        <p:nvSpPr>
          <p:cNvPr id="3" name="TextBox 2">
            <a:extLst>
              <a:ext uri="{FF2B5EF4-FFF2-40B4-BE49-F238E27FC236}">
                <a16:creationId xmlns:a16="http://schemas.microsoft.com/office/drawing/2014/main" id="{B6E269D4-F750-0DE9-CE99-02F259FFCA12}"/>
              </a:ext>
            </a:extLst>
          </p:cNvPr>
          <p:cNvSpPr txBox="1"/>
          <p:nvPr/>
        </p:nvSpPr>
        <p:spPr>
          <a:xfrm>
            <a:off x="556347" y="5365446"/>
            <a:ext cx="2764602" cy="307777"/>
          </a:xfrm>
          <a:prstGeom prst="rect">
            <a:avLst/>
          </a:prstGeom>
          <a:noFill/>
        </p:spPr>
        <p:txBody>
          <a:bodyPr wrap="square">
            <a:spAutoFit/>
          </a:bodyPr>
          <a:lstStyle/>
          <a:p>
            <a:pPr algn="ct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Cortical inhibition on IC</a:t>
            </a:r>
            <a:endParaRPr lang="en-US" sz="1400" dirty="0">
              <a:solidFill>
                <a:srgbClr val="FF0000"/>
              </a:solidFill>
            </a:endParaRPr>
          </a:p>
        </p:txBody>
      </p:sp>
      <p:sp>
        <p:nvSpPr>
          <p:cNvPr id="6" name="TextBox 5">
            <a:extLst>
              <a:ext uri="{FF2B5EF4-FFF2-40B4-BE49-F238E27FC236}">
                <a16:creationId xmlns:a16="http://schemas.microsoft.com/office/drawing/2014/main" id="{F0A92158-6846-2D9D-7B1F-0B5DB0A175CC}"/>
              </a:ext>
            </a:extLst>
          </p:cNvPr>
          <p:cNvSpPr txBox="1"/>
          <p:nvPr/>
        </p:nvSpPr>
        <p:spPr>
          <a:xfrm>
            <a:off x="1713496" y="5733867"/>
            <a:ext cx="9172639" cy="369332"/>
          </a:xfrm>
          <a:prstGeom prst="rect">
            <a:avLst/>
          </a:prstGeom>
          <a:noFill/>
        </p:spPr>
        <p:txBody>
          <a:bodyPr wrap="none" rtlCol="0">
            <a:spAutoFit/>
          </a:bodyPr>
          <a:lstStyle/>
          <a:p>
            <a:r>
              <a:rPr lang="en-US" dirty="0"/>
              <a:t>Next steps </a:t>
            </a:r>
            <a:r>
              <a:rPr lang="en-US" dirty="0">
                <a:sym typeface="Wingdings" pitchFamily="2" charset="2"/>
              </a:rPr>
              <a:t> Two sequences (Galloping sequence), and more naturalistic sounds in background</a:t>
            </a:r>
            <a:endParaRPr lang="en-US" dirty="0"/>
          </a:p>
        </p:txBody>
      </p:sp>
      <p:pic>
        <p:nvPicPr>
          <p:cNvPr id="7" name="Picture 6">
            <a:extLst>
              <a:ext uri="{FF2B5EF4-FFF2-40B4-BE49-F238E27FC236}">
                <a16:creationId xmlns:a16="http://schemas.microsoft.com/office/drawing/2014/main" id="{B9A7A79E-6F32-0986-8861-882EF1D4B431}"/>
              </a:ext>
            </a:extLst>
          </p:cNvPr>
          <p:cNvPicPr>
            <a:picLocks noChangeAspect="1"/>
          </p:cNvPicPr>
          <p:nvPr/>
        </p:nvPicPr>
        <p:blipFill>
          <a:blip r:embed="rId6"/>
          <a:stretch>
            <a:fillRect/>
          </a:stretch>
        </p:blipFill>
        <p:spPr>
          <a:xfrm>
            <a:off x="4465197" y="2821591"/>
            <a:ext cx="3439315" cy="1504537"/>
          </a:xfrm>
          <a:prstGeom prst="rect">
            <a:avLst/>
          </a:prstGeom>
        </p:spPr>
      </p:pic>
      <p:sp>
        <p:nvSpPr>
          <p:cNvPr id="8" name="TextBox 7">
            <a:extLst>
              <a:ext uri="{FF2B5EF4-FFF2-40B4-BE49-F238E27FC236}">
                <a16:creationId xmlns:a16="http://schemas.microsoft.com/office/drawing/2014/main" id="{3127C3AD-5739-C192-297F-3CAD0F3A9F30}"/>
              </a:ext>
            </a:extLst>
          </p:cNvPr>
          <p:cNvSpPr txBox="1"/>
          <p:nvPr/>
        </p:nvSpPr>
        <p:spPr>
          <a:xfrm>
            <a:off x="4610405" y="4729939"/>
            <a:ext cx="3294107" cy="646331"/>
          </a:xfrm>
          <a:prstGeom prst="rect">
            <a:avLst/>
          </a:prstGeom>
          <a:noFill/>
        </p:spPr>
        <p:txBody>
          <a:bodyPr wrap="square" rtlCol="0">
            <a:spAutoFit/>
          </a:bodyPr>
          <a:lstStyle/>
          <a:p>
            <a:r>
              <a:rPr lang="en-US" dirty="0"/>
              <a:t>Cross correlation, Granger Causality, Phase coherence</a:t>
            </a:r>
          </a:p>
        </p:txBody>
      </p:sp>
      <p:pic>
        <p:nvPicPr>
          <p:cNvPr id="39" name="Picture 38">
            <a:extLst>
              <a:ext uri="{FF2B5EF4-FFF2-40B4-BE49-F238E27FC236}">
                <a16:creationId xmlns:a16="http://schemas.microsoft.com/office/drawing/2014/main" id="{60545C2A-E26B-B30C-5EF0-868D581685B1}"/>
              </a:ext>
            </a:extLst>
          </p:cNvPr>
          <p:cNvPicPr>
            <a:picLocks noChangeAspect="1"/>
          </p:cNvPicPr>
          <p:nvPr/>
        </p:nvPicPr>
        <p:blipFill>
          <a:blip r:embed="rId7"/>
          <a:stretch>
            <a:fillRect/>
          </a:stretch>
        </p:blipFill>
        <p:spPr>
          <a:xfrm>
            <a:off x="5669645" y="2516780"/>
            <a:ext cx="1030417" cy="300220"/>
          </a:xfrm>
          <a:prstGeom prst="rect">
            <a:avLst/>
          </a:prstGeom>
        </p:spPr>
      </p:pic>
    </p:spTree>
    <p:extLst>
      <p:ext uri="{BB962C8B-B14F-4D97-AF65-F5344CB8AC3E}">
        <p14:creationId xmlns:p14="http://schemas.microsoft.com/office/powerpoint/2010/main" val="16181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2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6" grpId="0"/>
      <p:bldP spid="29" grpId="0"/>
      <p:bldP spid="31" grpId="0"/>
      <p:bldP spid="35" grpId="0"/>
      <p:bldP spid="38" grpId="0"/>
      <p:bldP spid="45" grpId="0"/>
      <p:bldP spid="48" grpId="0"/>
      <p:bldP spid="50" grpId="0"/>
      <p:bldP spid="12" grpId="0"/>
      <p:bldP spid="13" grpId="0"/>
      <p:bldP spid="34" grpId="0"/>
      <p:bldP spid="37" grpId="0"/>
      <p:bldP spid="3"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5DD5-1260-5893-5947-1FB1590AE185}"/>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9ED09DAE-06BD-52BA-A40E-CD5C5C55204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DA3A75D9-189A-3FD7-AF2E-2F97D7EA162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3567EB67-5009-F2E2-D9F6-7A34D955A11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F1E87C43-E217-85A2-967B-5B1248883BC1}"/>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solidFill>
              </a:rPr>
              <a:t>Present – PhD in Computational Neuroscience</a:t>
            </a:r>
            <a:endParaRPr lang="en-DE" sz="3600" b="1" dirty="0">
              <a:solidFill>
                <a:schemeClr val="tx1"/>
              </a:solidFill>
            </a:endParaRPr>
          </a:p>
        </p:txBody>
      </p:sp>
      <p:sp>
        <p:nvSpPr>
          <p:cNvPr id="27" name="TextBox 26">
            <a:extLst>
              <a:ext uri="{FF2B5EF4-FFF2-40B4-BE49-F238E27FC236}">
                <a16:creationId xmlns:a16="http://schemas.microsoft.com/office/drawing/2014/main" id="{AD5432AC-6CDE-D16D-45AA-9EDB6F964A39}"/>
              </a:ext>
            </a:extLst>
          </p:cNvPr>
          <p:cNvSpPr txBox="1"/>
          <p:nvPr/>
        </p:nvSpPr>
        <p:spPr>
          <a:xfrm>
            <a:off x="-166379" y="843013"/>
            <a:ext cx="4409072"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Main Objectives</a:t>
            </a:r>
            <a:endParaRPr lang="en-DE" sz="2400" b="1" u="sng"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77F78DF1-E83A-7C8B-5C27-2F5738A1E4C1}"/>
              </a:ext>
            </a:extLst>
          </p:cNvPr>
          <p:cNvSpPr>
            <a:spLocks noGrp="1"/>
          </p:cNvSpPr>
          <p:nvPr>
            <p:ph type="dt" sz="half" idx="10"/>
          </p:nvPr>
        </p:nvSpPr>
        <p:spPr/>
        <p:txBody>
          <a:bodyPr/>
          <a:lstStyle/>
          <a:p>
            <a:fld id="{CC1C68D8-D5D8-4C68-80B6-9C3B8B57E96D}" type="datetime8">
              <a:rPr lang="en-DE" smtClean="0"/>
              <a:t>5/13/24 2:03 PM</a:t>
            </a:fld>
            <a:endParaRPr lang="en-DE"/>
          </a:p>
        </p:txBody>
      </p:sp>
      <p:sp>
        <p:nvSpPr>
          <p:cNvPr id="26" name="TextBox 25">
            <a:extLst>
              <a:ext uri="{FF2B5EF4-FFF2-40B4-BE49-F238E27FC236}">
                <a16:creationId xmlns:a16="http://schemas.microsoft.com/office/drawing/2014/main" id="{D490FA4A-E7A5-3E05-7086-5FFECD9F1E59}"/>
              </a:ext>
            </a:extLst>
          </p:cNvPr>
          <p:cNvSpPr txBox="1"/>
          <p:nvPr/>
        </p:nvSpPr>
        <p:spPr>
          <a:xfrm>
            <a:off x="0" y="1304678"/>
            <a:ext cx="4409072" cy="423514"/>
          </a:xfrm>
          <a:prstGeom prst="rect">
            <a:avLst/>
          </a:prstGeom>
          <a:noFill/>
        </p:spPr>
        <p:txBody>
          <a:bodyPr wrap="square">
            <a:spAutoFit/>
          </a:bodyPr>
          <a:lstStyle/>
          <a:p>
            <a:pPr algn="just">
              <a:lnSpc>
                <a:spcPct val="150000"/>
              </a:lnSpc>
              <a:tabLst>
                <a:tab pos="457200" algn="l"/>
              </a:tabLst>
            </a:pPr>
            <a:r>
              <a:rPr lang="en-US" sz="1600" b="1" kern="0" dirty="0">
                <a:latin typeface="Calibri" panose="020F0502020204030204" pitchFamily="34" charset="0"/>
                <a:ea typeface="Times New Roman" panose="02020603050405020304" pitchFamily="18" charset="0"/>
                <a:cs typeface="Calibri" panose="020F0502020204030204" pitchFamily="34" charset="0"/>
              </a:rPr>
              <a:t>1. Temporal Dynamics of Sensory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DAC02112-9BFB-8664-4BB3-E6815A3C1A60}"/>
              </a:ext>
            </a:extLst>
          </p:cNvPr>
          <p:cNvSpPr txBox="1"/>
          <p:nvPr/>
        </p:nvSpPr>
        <p:spPr>
          <a:xfrm>
            <a:off x="-7331" y="3333734"/>
            <a:ext cx="3862253"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2. Noise Invariant Representation of Sound Sequences</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51095143-9A2A-14C3-948A-822637DBFEA6}"/>
              </a:ext>
            </a:extLst>
          </p:cNvPr>
          <p:cNvSpPr txBox="1"/>
          <p:nvPr/>
        </p:nvSpPr>
        <p:spPr>
          <a:xfrm>
            <a:off x="-7331" y="4178293"/>
            <a:ext cx="3768752"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3. Cortico-Collicular Interactions in Auditory Learning and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1324DCAD-E4A0-B57F-9BA6-21B2D00799B0}"/>
              </a:ext>
            </a:extLst>
          </p:cNvPr>
          <p:cNvGrpSpPr/>
          <p:nvPr/>
        </p:nvGrpSpPr>
        <p:grpSpPr>
          <a:xfrm>
            <a:off x="566352" y="1842838"/>
            <a:ext cx="3076636" cy="1254599"/>
            <a:chOff x="566352" y="1842838"/>
            <a:chExt cx="3076636" cy="1254599"/>
          </a:xfrm>
        </p:grpSpPr>
        <p:sp>
          <p:nvSpPr>
            <p:cNvPr id="42" name="TextBox 41">
              <a:extLst>
                <a:ext uri="{FF2B5EF4-FFF2-40B4-BE49-F238E27FC236}">
                  <a16:creationId xmlns:a16="http://schemas.microsoft.com/office/drawing/2014/main" id="{EFF94F50-5601-26DA-B04E-E35547236626}"/>
                </a:ext>
              </a:extLst>
            </p:cNvPr>
            <p:cNvSpPr txBox="1"/>
            <p:nvPr/>
          </p:nvSpPr>
          <p:spPr>
            <a:xfrm>
              <a:off x="566352" y="1842838"/>
              <a:ext cx="1372296" cy="307777"/>
            </a:xfrm>
            <a:prstGeom prst="rect">
              <a:avLst/>
            </a:prstGeom>
            <a:noFill/>
          </p:spPr>
          <p:txBody>
            <a:bodyPr wrap="square">
              <a:spAutoFit/>
            </a:bodyPr>
            <a:lstStyle/>
            <a:p>
              <a:pPr algn="just"/>
              <a:r>
                <a:rPr lang="en-US" sz="1400" dirty="0">
                  <a:solidFill>
                    <a:srgbClr val="FF0000"/>
                  </a:solidFill>
                </a:rPr>
                <a:t>Individual tones</a:t>
              </a:r>
            </a:p>
          </p:txBody>
        </p:sp>
        <p:pic>
          <p:nvPicPr>
            <p:cNvPr id="15" name="Picture 14">
              <a:extLst>
                <a:ext uri="{FF2B5EF4-FFF2-40B4-BE49-F238E27FC236}">
                  <a16:creationId xmlns:a16="http://schemas.microsoft.com/office/drawing/2014/main" id="{D08AACE2-5FE5-F285-BF40-D1B06C9027A7}"/>
                </a:ext>
              </a:extLst>
            </p:cNvPr>
            <p:cNvPicPr>
              <a:picLocks noChangeAspect="1"/>
            </p:cNvPicPr>
            <p:nvPr/>
          </p:nvPicPr>
          <p:blipFill>
            <a:blip r:embed="rId3"/>
            <a:stretch>
              <a:fillRect/>
            </a:stretch>
          </p:blipFill>
          <p:spPr>
            <a:xfrm>
              <a:off x="2239037" y="2245057"/>
              <a:ext cx="1361537" cy="778687"/>
            </a:xfrm>
            <a:prstGeom prst="rect">
              <a:avLst/>
            </a:prstGeom>
          </p:spPr>
        </p:pic>
        <p:pic>
          <p:nvPicPr>
            <p:cNvPr id="18" name="Picture 17">
              <a:extLst>
                <a:ext uri="{FF2B5EF4-FFF2-40B4-BE49-F238E27FC236}">
                  <a16:creationId xmlns:a16="http://schemas.microsoft.com/office/drawing/2014/main" id="{695247F0-7C22-25D9-FF8D-D8ED6A45652B}"/>
                </a:ext>
              </a:extLst>
            </p:cNvPr>
            <p:cNvPicPr>
              <a:picLocks noChangeAspect="1"/>
            </p:cNvPicPr>
            <p:nvPr/>
          </p:nvPicPr>
          <p:blipFill>
            <a:blip r:embed="rId4"/>
            <a:stretch>
              <a:fillRect/>
            </a:stretch>
          </p:blipFill>
          <p:spPr>
            <a:xfrm>
              <a:off x="1193022" y="2250318"/>
              <a:ext cx="118957" cy="847119"/>
            </a:xfrm>
            <a:prstGeom prst="rect">
              <a:avLst/>
            </a:prstGeom>
          </p:spPr>
        </p:pic>
        <p:sp>
          <p:nvSpPr>
            <p:cNvPr id="19" name="TextBox 18">
              <a:extLst>
                <a:ext uri="{FF2B5EF4-FFF2-40B4-BE49-F238E27FC236}">
                  <a16:creationId xmlns:a16="http://schemas.microsoft.com/office/drawing/2014/main" id="{A9FC211F-0385-A591-882D-8B2D9E75816F}"/>
                </a:ext>
              </a:extLst>
            </p:cNvPr>
            <p:cNvSpPr txBox="1"/>
            <p:nvPr/>
          </p:nvSpPr>
          <p:spPr>
            <a:xfrm>
              <a:off x="2270692" y="1848954"/>
              <a:ext cx="1372296" cy="307777"/>
            </a:xfrm>
            <a:prstGeom prst="rect">
              <a:avLst/>
            </a:prstGeom>
            <a:noFill/>
          </p:spPr>
          <p:txBody>
            <a:bodyPr wrap="square">
              <a:spAutoFit/>
            </a:bodyPr>
            <a:lstStyle/>
            <a:p>
              <a:pPr algn="just"/>
              <a:r>
                <a:rPr lang="en-US" sz="1400" dirty="0">
                  <a:solidFill>
                    <a:srgbClr val="FF0000"/>
                  </a:solidFill>
                </a:rPr>
                <a:t>One sequence</a:t>
              </a:r>
            </a:p>
          </p:txBody>
        </p:sp>
        <p:cxnSp>
          <p:nvCxnSpPr>
            <p:cNvPr id="21" name="Straight Arrow Connector 20">
              <a:extLst>
                <a:ext uri="{FF2B5EF4-FFF2-40B4-BE49-F238E27FC236}">
                  <a16:creationId xmlns:a16="http://schemas.microsoft.com/office/drawing/2014/main" id="{8C80776E-9336-BC86-73B4-31CC3D5D5104}"/>
                </a:ext>
              </a:extLst>
            </p:cNvPr>
            <p:cNvCxnSpPr/>
            <p:nvPr/>
          </p:nvCxnSpPr>
          <p:spPr>
            <a:xfrm>
              <a:off x="1740401" y="2618240"/>
              <a:ext cx="469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3" name="TextBox 2">
            <a:extLst>
              <a:ext uri="{FF2B5EF4-FFF2-40B4-BE49-F238E27FC236}">
                <a16:creationId xmlns:a16="http://schemas.microsoft.com/office/drawing/2014/main" id="{B6E269D4-F750-0DE9-CE99-02F259FFCA12}"/>
              </a:ext>
            </a:extLst>
          </p:cNvPr>
          <p:cNvSpPr txBox="1"/>
          <p:nvPr/>
        </p:nvSpPr>
        <p:spPr>
          <a:xfrm>
            <a:off x="494744" y="4972604"/>
            <a:ext cx="2764602" cy="307777"/>
          </a:xfrm>
          <a:prstGeom prst="rect">
            <a:avLst/>
          </a:prstGeom>
          <a:noFill/>
        </p:spPr>
        <p:txBody>
          <a:bodyPr wrap="square">
            <a:spAutoFit/>
          </a:bodyPr>
          <a:lstStyle/>
          <a:p>
            <a:pPr algn="ct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Cortical inhibition on IC</a:t>
            </a:r>
            <a:endParaRPr lang="en-US" sz="1400" dirty="0">
              <a:solidFill>
                <a:srgbClr val="FF0000"/>
              </a:solidFill>
            </a:endParaRPr>
          </a:p>
        </p:txBody>
      </p:sp>
      <p:sp>
        <p:nvSpPr>
          <p:cNvPr id="10" name="TextBox 9">
            <a:extLst>
              <a:ext uri="{FF2B5EF4-FFF2-40B4-BE49-F238E27FC236}">
                <a16:creationId xmlns:a16="http://schemas.microsoft.com/office/drawing/2014/main" id="{7D790898-7625-C501-E3F4-7093ACC3AD45}"/>
              </a:ext>
            </a:extLst>
          </p:cNvPr>
          <p:cNvSpPr txBox="1"/>
          <p:nvPr/>
        </p:nvSpPr>
        <p:spPr>
          <a:xfrm>
            <a:off x="4851475" y="1384765"/>
            <a:ext cx="7054253" cy="1200329"/>
          </a:xfrm>
          <a:prstGeom prst="rect">
            <a:avLst/>
          </a:prstGeom>
          <a:noFill/>
        </p:spPr>
        <p:txBody>
          <a:bodyPr wrap="square" rtlCol="0">
            <a:spAutoFit/>
          </a:bodyPr>
          <a:lstStyle/>
          <a:p>
            <a:r>
              <a:rPr lang="en-US" dirty="0"/>
              <a:t>What </a:t>
            </a:r>
            <a:r>
              <a:rPr lang="en-US" b="1" dirty="0"/>
              <a:t>processing strategies </a:t>
            </a:r>
            <a:r>
              <a:rPr lang="en-US" dirty="0"/>
              <a:t>within </a:t>
            </a:r>
            <a:r>
              <a:rPr lang="en-US" b="1" dirty="0"/>
              <a:t>IC</a:t>
            </a:r>
            <a:r>
              <a:rPr lang="en-US" dirty="0"/>
              <a:t> adopt to distinguish between prediction error signals triggered by noise (to be suppressed) rather than surprise (to be attended) ?  </a:t>
            </a:r>
            <a:r>
              <a:rPr lang="en-US" b="1" dirty="0"/>
              <a:t>(Task-specific RNN models with Kalman gain (biologically plausible)</a:t>
            </a:r>
          </a:p>
        </p:txBody>
      </p:sp>
      <p:sp>
        <p:nvSpPr>
          <p:cNvPr id="6" name="TextBox 5">
            <a:extLst>
              <a:ext uri="{FF2B5EF4-FFF2-40B4-BE49-F238E27FC236}">
                <a16:creationId xmlns:a16="http://schemas.microsoft.com/office/drawing/2014/main" id="{12D361CC-28E6-B87E-4C24-3C51647A6EAB}"/>
              </a:ext>
            </a:extLst>
          </p:cNvPr>
          <p:cNvSpPr txBox="1"/>
          <p:nvPr/>
        </p:nvSpPr>
        <p:spPr>
          <a:xfrm>
            <a:off x="4851475" y="2700578"/>
            <a:ext cx="6195848" cy="646331"/>
          </a:xfrm>
          <a:prstGeom prst="rect">
            <a:avLst/>
          </a:prstGeom>
          <a:noFill/>
        </p:spPr>
        <p:txBody>
          <a:bodyPr wrap="square">
            <a:spAutoFit/>
          </a:bodyPr>
          <a:lstStyle/>
          <a:p>
            <a:r>
              <a:rPr lang="en-US" dirty="0"/>
              <a:t>What are the </a:t>
            </a:r>
            <a:r>
              <a:rPr lang="en-US" b="1" dirty="0"/>
              <a:t>temporal dynamics </a:t>
            </a:r>
            <a:r>
              <a:rPr lang="en-US" dirty="0"/>
              <a:t>of neural representations within the IC and A1? </a:t>
            </a:r>
          </a:p>
        </p:txBody>
      </p:sp>
      <p:sp>
        <p:nvSpPr>
          <p:cNvPr id="7" name="TextBox 6">
            <a:extLst>
              <a:ext uri="{FF2B5EF4-FFF2-40B4-BE49-F238E27FC236}">
                <a16:creationId xmlns:a16="http://schemas.microsoft.com/office/drawing/2014/main" id="{F23A5EB8-1335-D8C3-77DD-CCA4425C4D9B}"/>
              </a:ext>
            </a:extLst>
          </p:cNvPr>
          <p:cNvSpPr txBox="1"/>
          <p:nvPr/>
        </p:nvSpPr>
        <p:spPr>
          <a:xfrm>
            <a:off x="4851475" y="3511092"/>
            <a:ext cx="6195848" cy="646331"/>
          </a:xfrm>
          <a:prstGeom prst="rect">
            <a:avLst/>
          </a:prstGeom>
          <a:noFill/>
        </p:spPr>
        <p:txBody>
          <a:bodyPr wrap="square">
            <a:spAutoFit/>
          </a:bodyPr>
          <a:lstStyle/>
          <a:p>
            <a:r>
              <a:rPr lang="en-US" dirty="0"/>
              <a:t>How does the </a:t>
            </a:r>
            <a:r>
              <a:rPr lang="en-US" b="1" dirty="0"/>
              <a:t>stability of neural representations </a:t>
            </a:r>
            <a:r>
              <a:rPr lang="en-US" dirty="0"/>
              <a:t>in the IC change with varying sound sequences and noise levels?</a:t>
            </a:r>
          </a:p>
        </p:txBody>
      </p:sp>
      <p:sp>
        <p:nvSpPr>
          <p:cNvPr id="8" name="TextBox 7">
            <a:extLst>
              <a:ext uri="{FF2B5EF4-FFF2-40B4-BE49-F238E27FC236}">
                <a16:creationId xmlns:a16="http://schemas.microsoft.com/office/drawing/2014/main" id="{3D59BC74-64C0-5F05-4ED4-DF7E298BF268}"/>
              </a:ext>
            </a:extLst>
          </p:cNvPr>
          <p:cNvSpPr txBox="1"/>
          <p:nvPr/>
        </p:nvSpPr>
        <p:spPr>
          <a:xfrm>
            <a:off x="5567014" y="841010"/>
            <a:ext cx="4409072"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Specific Questions</a:t>
            </a:r>
            <a:endParaRPr lang="en-DE" sz="2400" b="1"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680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p:bldP spid="29" grpId="0"/>
      <p:bldP spid="31" grpId="0"/>
      <p:bldP spid="3"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E145A1-C4DB-8CCB-C10B-284274F9FFC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C251866-3A7A-D136-631F-BA14B70162A8}"/>
              </a:ext>
            </a:extLst>
          </p:cNvPr>
          <p:cNvPicPr>
            <a:picLocks noChangeAspect="1"/>
          </p:cNvPicPr>
          <p:nvPr/>
        </p:nvPicPr>
        <p:blipFill>
          <a:blip r:embed="rId3"/>
          <a:stretch>
            <a:fillRect/>
          </a:stretch>
        </p:blipFill>
        <p:spPr>
          <a:xfrm>
            <a:off x="0" y="0"/>
            <a:ext cx="6905134" cy="6858000"/>
          </a:xfrm>
          <a:prstGeom prst="rect">
            <a:avLst/>
          </a:prstGeom>
        </p:spPr>
      </p:pic>
      <p:pic>
        <p:nvPicPr>
          <p:cNvPr id="3" name="Picture 2">
            <a:extLst>
              <a:ext uri="{FF2B5EF4-FFF2-40B4-BE49-F238E27FC236}">
                <a16:creationId xmlns:a16="http://schemas.microsoft.com/office/drawing/2014/main" id="{701AA83D-756E-9E96-BA34-10263430C929}"/>
              </a:ext>
            </a:extLst>
          </p:cNvPr>
          <p:cNvPicPr>
            <a:picLocks noChangeAspect="1"/>
          </p:cNvPicPr>
          <p:nvPr/>
        </p:nvPicPr>
        <p:blipFill>
          <a:blip r:embed="rId4"/>
          <a:stretch>
            <a:fillRect/>
          </a:stretch>
        </p:blipFill>
        <p:spPr>
          <a:xfrm>
            <a:off x="6905134" y="0"/>
            <a:ext cx="5286866" cy="2792499"/>
          </a:xfrm>
          <a:prstGeom prst="rect">
            <a:avLst/>
          </a:prstGeom>
        </p:spPr>
      </p:pic>
      <p:pic>
        <p:nvPicPr>
          <p:cNvPr id="4" name="Picture 3">
            <a:extLst>
              <a:ext uri="{FF2B5EF4-FFF2-40B4-BE49-F238E27FC236}">
                <a16:creationId xmlns:a16="http://schemas.microsoft.com/office/drawing/2014/main" id="{3BE3A30C-295E-625E-C7DD-1EE738920C9E}"/>
              </a:ext>
            </a:extLst>
          </p:cNvPr>
          <p:cNvPicPr>
            <a:picLocks noChangeAspect="1"/>
          </p:cNvPicPr>
          <p:nvPr/>
        </p:nvPicPr>
        <p:blipFill>
          <a:blip r:embed="rId5"/>
          <a:stretch>
            <a:fillRect/>
          </a:stretch>
        </p:blipFill>
        <p:spPr>
          <a:xfrm>
            <a:off x="6905134" y="2792499"/>
            <a:ext cx="5286866" cy="4065501"/>
          </a:xfrm>
          <a:prstGeom prst="rect">
            <a:avLst/>
          </a:prstGeom>
        </p:spPr>
      </p:pic>
    </p:spTree>
    <p:extLst>
      <p:ext uri="{BB962C8B-B14F-4D97-AF65-F5344CB8AC3E}">
        <p14:creationId xmlns:p14="http://schemas.microsoft.com/office/powerpoint/2010/main" val="35709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B2345-BB4D-989D-010D-F517EF2D3D5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D81A239-5A6D-4A8F-002F-6758147B1AA8}"/>
              </a:ext>
            </a:extLst>
          </p:cNvPr>
          <p:cNvSpPr/>
          <p:nvPr/>
        </p:nvSpPr>
        <p:spPr>
          <a:xfrm>
            <a:off x="0" y="-15299"/>
            <a:ext cx="12192000" cy="777028"/>
          </a:xfrm>
          <a:prstGeom prst="rect">
            <a:avLst/>
          </a:prstGeom>
          <a:solidFill>
            <a:srgbClr val="FDE5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4000" dirty="0">
              <a:ln w="0"/>
              <a:solidFill>
                <a:schemeClr val="tx1"/>
              </a:solidFill>
              <a:effectLst>
                <a:outerShdw blurRad="38100" dist="19050" dir="2700000" algn="tl" rotWithShape="0">
                  <a:schemeClr val="dk1">
                    <a:alpha val="40000"/>
                  </a:schemeClr>
                </a:outerShdw>
              </a:effectLst>
            </a:endParaRPr>
          </a:p>
        </p:txBody>
      </p:sp>
      <p:pic>
        <p:nvPicPr>
          <p:cNvPr id="3084" name="Picture 12" descr="Informationssicherheitsleitlinie der Universitätsmedizin Magdeburg (UMMD)">
            <a:extLst>
              <a:ext uri="{FF2B5EF4-FFF2-40B4-BE49-F238E27FC236}">
                <a16:creationId xmlns:a16="http://schemas.microsoft.com/office/drawing/2014/main" id="{215CFF2D-7641-6D62-52B1-AB7B7ABF25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7165734" y="62799"/>
            <a:ext cx="2580193" cy="665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652701-45A5-97A7-358A-9BE186182947}"/>
              </a:ext>
            </a:extLst>
          </p:cNvPr>
          <p:cNvSpPr>
            <a:spLocks noGrp="1"/>
          </p:cNvSpPr>
          <p:nvPr>
            <p:ph type="title"/>
          </p:nvPr>
        </p:nvSpPr>
        <p:spPr>
          <a:xfrm>
            <a:off x="43199" y="69541"/>
            <a:ext cx="10515600" cy="607583"/>
          </a:xfrm>
        </p:spPr>
        <p:txBody>
          <a:bodyPr>
            <a:normAutofit/>
          </a:bodyPr>
          <a:lstStyle/>
          <a:p>
            <a:r>
              <a:rPr lang="en-US" sz="3600" b="1" dirty="0"/>
              <a:t>Research experience</a:t>
            </a:r>
            <a:endParaRPr lang="en-DE" sz="3600" b="1" dirty="0"/>
          </a:p>
        </p:txBody>
      </p:sp>
      <p:sp>
        <p:nvSpPr>
          <p:cNvPr id="11" name="TextBox 10">
            <a:extLst>
              <a:ext uri="{FF2B5EF4-FFF2-40B4-BE49-F238E27FC236}">
                <a16:creationId xmlns:a16="http://schemas.microsoft.com/office/drawing/2014/main" id="{AA3B9EAA-9907-8E06-E346-3779070BA059}"/>
              </a:ext>
            </a:extLst>
          </p:cNvPr>
          <p:cNvSpPr txBox="1"/>
          <p:nvPr/>
        </p:nvSpPr>
        <p:spPr>
          <a:xfrm>
            <a:off x="2483031" y="2851624"/>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sensory integration </a:t>
            </a:r>
            <a:r>
              <a:rPr lang="en-US" sz="1400" dirty="0">
                <a:effectLst/>
                <a:latin typeface="Calibri" panose="020F0502020204030204" pitchFamily="34" charset="0"/>
                <a:ea typeface="Calibri" panose="020F0502020204030204" pitchFamily="34" charset="0"/>
                <a:cs typeface="Times New Roman" panose="02020603050405020304" pitchFamily="18" charset="0"/>
              </a:rPr>
              <a:t>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b="1" dirty="0">
                <a:latin typeface="Calibri" panose="020F0502020204030204" pitchFamily="34" charset="0"/>
                <a:ea typeface="Calibri" panose="020F0502020204030204" pitchFamily="34" charset="0"/>
                <a:cs typeface="Times New Roman" panose="02020603050405020304" pitchFamily="18" charset="0"/>
              </a:rPr>
              <a:t>Auditory reversal learning</a:t>
            </a:r>
            <a:r>
              <a:rPr lang="en-US" sz="1400" dirty="0">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4B75D9B-6772-9D42-57D8-A3D4FBFB54D1}"/>
              </a:ext>
            </a:extLst>
          </p:cNvPr>
          <p:cNvSpPr txBox="1"/>
          <p:nvPr/>
        </p:nvSpPr>
        <p:spPr>
          <a:xfrm>
            <a:off x="2475599" y="2089622"/>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a:t>
            </a:r>
            <a:r>
              <a:rPr lang="en-US" sz="1400" b="1" dirty="0">
                <a:latin typeface="Calibri" panose="020F0502020204030204" pitchFamily="34" charset="0"/>
                <a:ea typeface="Calibri" panose="020F0502020204030204" pitchFamily="34" charset="0"/>
                <a:cs typeface="Times New Roman" panose="02020603050405020304" pitchFamily="18" charset="0"/>
              </a:rPr>
              <a:t>sound localization </a:t>
            </a:r>
            <a:r>
              <a:rPr lang="en-US" sz="1400" dirty="0">
                <a:latin typeface="Calibri" panose="020F0502020204030204" pitchFamily="34" charset="0"/>
                <a:ea typeface="Calibri" panose="020F0502020204030204" pitchFamily="34" charset="0"/>
                <a:cs typeface="Times New Roman" panose="02020603050405020304" pitchFamily="18" charset="0"/>
              </a:rPr>
              <a:t>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spatial audio</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4" name="TextBox 13">
            <a:extLst>
              <a:ext uri="{FF2B5EF4-FFF2-40B4-BE49-F238E27FC236}">
                <a16:creationId xmlns:a16="http://schemas.microsoft.com/office/drawing/2014/main" id="{D30C09F5-BADF-E00B-9AFA-4D777C0B7530}"/>
              </a:ext>
            </a:extLst>
          </p:cNvPr>
          <p:cNvSpPr txBox="1"/>
          <p:nvPr/>
        </p:nvSpPr>
        <p:spPr>
          <a:xfrm>
            <a:off x="2435642" y="5707573"/>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22F2740D-E748-2545-F79E-F0AEE8BC6CDC}"/>
              </a:ext>
            </a:extLst>
          </p:cNvPr>
          <p:cNvSpPr txBox="1"/>
          <p:nvPr/>
        </p:nvSpPr>
        <p:spPr>
          <a:xfrm>
            <a:off x="169600" y="2169750"/>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44855C5B-F626-19E2-8E45-E031A734575D}"/>
              </a:ext>
            </a:extLst>
          </p:cNvPr>
          <p:cNvSpPr txBox="1"/>
          <p:nvPr/>
        </p:nvSpPr>
        <p:spPr>
          <a:xfrm>
            <a:off x="169600" y="3158790"/>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A7D0C055-DCE2-4F5F-8BAC-2E3E03ABDCA1}"/>
              </a:ext>
            </a:extLst>
          </p:cNvPr>
          <p:cNvSpPr/>
          <p:nvPr/>
        </p:nvSpPr>
        <p:spPr>
          <a:xfrm>
            <a:off x="9022656" y="2406601"/>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B6C2C38-C6CE-1FE9-B332-A320D3D582DD}"/>
              </a:ext>
            </a:extLst>
          </p:cNvPr>
          <p:cNvPicPr>
            <a:picLocks noChangeAspect="1"/>
          </p:cNvPicPr>
          <p:nvPr/>
        </p:nvPicPr>
        <p:blipFill>
          <a:blip r:embed="rId4"/>
          <a:stretch>
            <a:fillRect/>
          </a:stretch>
        </p:blipFill>
        <p:spPr>
          <a:xfrm>
            <a:off x="9584637" y="2233388"/>
            <a:ext cx="757128" cy="661132"/>
          </a:xfrm>
          <a:prstGeom prst="rect">
            <a:avLst/>
          </a:prstGeom>
        </p:spPr>
      </p:pic>
      <p:sp>
        <p:nvSpPr>
          <p:cNvPr id="9" name="TextBox 8">
            <a:extLst>
              <a:ext uri="{FF2B5EF4-FFF2-40B4-BE49-F238E27FC236}">
                <a16:creationId xmlns:a16="http://schemas.microsoft.com/office/drawing/2014/main" id="{25A233EE-A87E-9FB9-D97F-010CC38F079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single-cell and population-level activity </a:t>
            </a:r>
            <a:r>
              <a:rPr lang="en-US" sz="1400" dirty="0">
                <a:effectLst/>
                <a:latin typeface="Calibri" panose="020F0502020204030204" pitchFamily="34" charset="0"/>
                <a:ea typeface="Calibri" panose="020F0502020204030204" pitchFamily="34" charset="0"/>
                <a:cs typeface="Times New Roman" panose="02020603050405020304" pitchFamily="18" charset="0"/>
              </a:rPr>
              <a:t>affect a monkey’s working memory? </a:t>
            </a:r>
            <a:endParaRPr lang="en-US" sz="1400" dirty="0"/>
          </a:p>
        </p:txBody>
      </p:sp>
      <p:sp>
        <p:nvSpPr>
          <p:cNvPr id="15" name="TextBox 14">
            <a:extLst>
              <a:ext uri="{FF2B5EF4-FFF2-40B4-BE49-F238E27FC236}">
                <a16:creationId xmlns:a16="http://schemas.microsoft.com/office/drawing/2014/main" id="{42B5382A-0DBD-E205-77BB-97B3B3626875}"/>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96AEABC8-A039-0B91-3B3A-66719D0B5C36}"/>
              </a:ext>
            </a:extLst>
          </p:cNvPr>
          <p:cNvPicPr>
            <a:picLocks noChangeAspect="1"/>
          </p:cNvPicPr>
          <p:nvPr/>
        </p:nvPicPr>
        <p:blipFill>
          <a:blip r:embed="rId5"/>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F49F82E1-2D29-4D3F-BC76-86E349D1C719}"/>
              </a:ext>
            </a:extLst>
          </p:cNvPr>
          <p:cNvPicPr>
            <a:picLocks noChangeAspect="1"/>
          </p:cNvPicPr>
          <p:nvPr/>
        </p:nvPicPr>
        <p:blipFill>
          <a:blip r:embed="rId6"/>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E0674E61-6EF9-57B1-CDF7-B5A8A7ACAD23}"/>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D0B15C99-75E0-0FC9-982D-092ABEC84DF5}"/>
              </a:ext>
            </a:extLst>
          </p:cNvPr>
          <p:cNvSpPr txBox="1"/>
          <p:nvPr/>
        </p:nvSpPr>
        <p:spPr>
          <a:xfrm>
            <a:off x="6919377" y="1782263"/>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B63D6501-5750-610F-ACD6-42A7E8AF2360}"/>
              </a:ext>
            </a:extLst>
          </p:cNvPr>
          <p:cNvSpPr txBox="1"/>
          <p:nvPr/>
        </p:nvSpPr>
        <p:spPr>
          <a:xfrm>
            <a:off x="6961745" y="3224267"/>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611CDF24-D09B-551A-1915-8D83980FBFC5}"/>
              </a:ext>
            </a:extLst>
          </p:cNvPr>
          <p:cNvSpPr txBox="1"/>
          <p:nvPr/>
        </p:nvSpPr>
        <p:spPr>
          <a:xfrm>
            <a:off x="148226" y="5744183"/>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4670E1DF-7E2A-7C70-E7FA-31EA5618847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720910" y="3185169"/>
            <a:ext cx="911372" cy="570597"/>
          </a:xfrm>
          <a:prstGeom prst="rect">
            <a:avLst/>
          </a:prstGeom>
        </p:spPr>
      </p:pic>
      <p:pic>
        <p:nvPicPr>
          <p:cNvPr id="55" name="Picture 54" descr="p_pets-gerbil_1618041c.jpg">
            <a:extLst>
              <a:ext uri="{FF2B5EF4-FFF2-40B4-BE49-F238E27FC236}">
                <a16:creationId xmlns:a16="http://schemas.microsoft.com/office/drawing/2014/main" id="{C563B433-C5EB-4B2C-D50B-AACE890BEB4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24991" y="5923016"/>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FCD9B55E-66BB-CCE1-4125-E0D8B585B8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C486B10B-9020-E3E9-4B83-0194F9B23F8E}"/>
              </a:ext>
            </a:extLst>
          </p:cNvPr>
          <p:cNvPicPr>
            <a:picLocks noChangeAspect="1"/>
          </p:cNvPicPr>
          <p:nvPr/>
        </p:nvPicPr>
        <p:blipFill>
          <a:blip r:embed="rId5"/>
          <a:stretch>
            <a:fillRect/>
          </a:stretch>
        </p:blipFill>
        <p:spPr>
          <a:xfrm>
            <a:off x="5674552" y="2082143"/>
            <a:ext cx="607544" cy="639520"/>
          </a:xfrm>
          <a:prstGeom prst="rect">
            <a:avLst/>
          </a:prstGeom>
        </p:spPr>
      </p:pic>
      <p:sp>
        <p:nvSpPr>
          <p:cNvPr id="58" name="TextBox 57">
            <a:extLst>
              <a:ext uri="{FF2B5EF4-FFF2-40B4-BE49-F238E27FC236}">
                <a16:creationId xmlns:a16="http://schemas.microsoft.com/office/drawing/2014/main" id="{0335A352-FA74-17C8-20B1-BF3C67CA89F5}"/>
              </a:ext>
            </a:extLst>
          </p:cNvPr>
          <p:cNvSpPr txBox="1"/>
          <p:nvPr/>
        </p:nvSpPr>
        <p:spPr>
          <a:xfrm>
            <a:off x="2455622" y="4691300"/>
            <a:ext cx="3389349"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D490B68-2CEA-5A18-B688-E8176AA369BD}"/>
              </a:ext>
            </a:extLst>
          </p:cNvPr>
          <p:cNvSpPr txBox="1"/>
          <p:nvPr/>
        </p:nvSpPr>
        <p:spPr>
          <a:xfrm>
            <a:off x="171097" y="4823647"/>
            <a:ext cx="2274459" cy="369332"/>
          </a:xfrm>
          <a:prstGeom prst="rect">
            <a:avLst/>
          </a:prstGeom>
          <a:solidFill>
            <a:srgbClr val="C00000"/>
          </a:solidFill>
        </p:spPr>
        <p:txBody>
          <a:bodyPr wrap="square" rtlCol="0">
            <a:spAutoFit/>
          </a:bodyPr>
          <a:lstStyle/>
          <a:p>
            <a:pPr algn="ctr"/>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81C5B37D-CEDC-5E61-3C75-425DE98A62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6911" y="4707227"/>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A3EFEA0F-467B-ECA5-CF7D-62E12938F3EF}"/>
              </a:ext>
            </a:extLst>
          </p:cNvPr>
          <p:cNvPicPr>
            <a:picLocks noChangeAspect="1"/>
          </p:cNvPicPr>
          <p:nvPr/>
        </p:nvPicPr>
        <p:blipFill>
          <a:blip r:embed="rId11"/>
          <a:stretch>
            <a:fillRect/>
          </a:stretch>
        </p:blipFill>
        <p:spPr>
          <a:xfrm>
            <a:off x="6844948" y="4529859"/>
            <a:ext cx="1185819" cy="1225678"/>
          </a:xfrm>
          <a:prstGeom prst="rect">
            <a:avLst/>
          </a:prstGeom>
        </p:spPr>
      </p:pic>
      <p:pic>
        <p:nvPicPr>
          <p:cNvPr id="63" name="Picture 62">
            <a:extLst>
              <a:ext uri="{FF2B5EF4-FFF2-40B4-BE49-F238E27FC236}">
                <a16:creationId xmlns:a16="http://schemas.microsoft.com/office/drawing/2014/main" id="{4B561DE2-891F-8BBC-7912-3A58D1735085}"/>
              </a:ext>
            </a:extLst>
          </p:cNvPr>
          <p:cNvPicPr>
            <a:picLocks noChangeAspect="1"/>
          </p:cNvPicPr>
          <p:nvPr/>
        </p:nvPicPr>
        <p:blipFill>
          <a:blip r:embed="rId4"/>
          <a:stretch>
            <a:fillRect/>
          </a:stretch>
        </p:blipFill>
        <p:spPr>
          <a:xfrm>
            <a:off x="8436033" y="4709115"/>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CC181C2B-5855-F23E-2362-18DB550C39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2149" y="4659562"/>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F321160-7C15-38AF-57DD-99B8538435C2}"/>
              </a:ext>
            </a:extLst>
          </p:cNvPr>
          <p:cNvSpPr txBox="1"/>
          <p:nvPr/>
        </p:nvSpPr>
        <p:spPr>
          <a:xfrm>
            <a:off x="6421029" y="4281513"/>
            <a:ext cx="5661165" cy="369332"/>
          </a:xfrm>
          <a:prstGeom prst="rect">
            <a:avLst/>
          </a:prstGeom>
          <a:noFill/>
        </p:spPr>
        <p:txBody>
          <a:bodyPr wrap="none" rtlCol="0">
            <a:spAutoFit/>
          </a:bodyPr>
          <a:lstStyle/>
          <a:p>
            <a:r>
              <a:rPr lang="en-US" dirty="0"/>
              <a:t>Supervised learning – movement intention and movement</a:t>
            </a:r>
          </a:p>
        </p:txBody>
      </p:sp>
      <p:sp>
        <p:nvSpPr>
          <p:cNvPr id="1025" name="Right Arrow 1024">
            <a:extLst>
              <a:ext uri="{FF2B5EF4-FFF2-40B4-BE49-F238E27FC236}">
                <a16:creationId xmlns:a16="http://schemas.microsoft.com/office/drawing/2014/main" id="{F7BB9937-E95D-4135-DB1B-84065196F3E4}"/>
              </a:ext>
            </a:extLst>
          </p:cNvPr>
          <p:cNvSpPr/>
          <p:nvPr/>
        </p:nvSpPr>
        <p:spPr>
          <a:xfrm>
            <a:off x="8029972" y="5119487"/>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57EC57D0-CE63-A43B-715D-78B891B8C047}"/>
              </a:ext>
            </a:extLst>
          </p:cNvPr>
          <p:cNvSpPr/>
          <p:nvPr/>
        </p:nvSpPr>
        <p:spPr>
          <a:xfrm>
            <a:off x="9667898" y="5103072"/>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06417662-7953-ECDF-DA98-D38A04F7B0AB}"/>
              </a:ext>
            </a:extLst>
          </p:cNvPr>
          <p:cNvSpPr/>
          <p:nvPr/>
        </p:nvSpPr>
        <p:spPr>
          <a:xfrm>
            <a:off x="6922124" y="6136833"/>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F0B7F2E1-D42D-2786-F019-05A741DC44F9}"/>
              </a:ext>
            </a:extLst>
          </p:cNvPr>
          <p:cNvSpPr txBox="1"/>
          <p:nvPr/>
        </p:nvSpPr>
        <p:spPr>
          <a:xfrm>
            <a:off x="7941608" y="6014883"/>
            <a:ext cx="1449179" cy="369332"/>
          </a:xfrm>
          <a:prstGeom prst="rect">
            <a:avLst/>
          </a:prstGeom>
          <a:noFill/>
        </p:spPr>
        <p:txBody>
          <a:bodyPr wrap="none" rtlCol="0">
            <a:spAutoFit/>
          </a:bodyPr>
          <a:lstStyle/>
          <a:p>
            <a:r>
              <a:rPr lang="en-US" dirty="0"/>
              <a:t>Master thesis</a:t>
            </a:r>
          </a:p>
        </p:txBody>
      </p:sp>
      <p:pic>
        <p:nvPicPr>
          <p:cNvPr id="8" name="Picture 7">
            <a:extLst>
              <a:ext uri="{FF2B5EF4-FFF2-40B4-BE49-F238E27FC236}">
                <a16:creationId xmlns:a16="http://schemas.microsoft.com/office/drawing/2014/main" id="{179B7531-54E4-1663-BAF1-D10196033B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1521" y="3067737"/>
            <a:ext cx="1280728" cy="1017604"/>
          </a:xfrm>
          <a:prstGeom prst="rect">
            <a:avLst/>
          </a:prstGeom>
        </p:spPr>
      </p:pic>
      <p:sp>
        <p:nvSpPr>
          <p:cNvPr id="13" name="Slide Number Placeholder 12">
            <a:extLst>
              <a:ext uri="{FF2B5EF4-FFF2-40B4-BE49-F238E27FC236}">
                <a16:creationId xmlns:a16="http://schemas.microsoft.com/office/drawing/2014/main" id="{7BA6257D-619E-EAF2-9E7D-B7730848B8B2}"/>
              </a:ext>
            </a:extLst>
          </p:cNvPr>
          <p:cNvSpPr>
            <a:spLocks noGrp="1"/>
          </p:cNvSpPr>
          <p:nvPr>
            <p:ph type="sldNum" sz="quarter" idx="12"/>
          </p:nvPr>
        </p:nvSpPr>
        <p:spPr/>
        <p:txBody>
          <a:bodyPr/>
          <a:lstStyle/>
          <a:p>
            <a:fld id="{8D002933-DA69-4593-A8BE-46BA8199777B}" type="slidenum">
              <a:rPr lang="en-DE" smtClean="0"/>
              <a:t>2</a:t>
            </a:fld>
            <a:endParaRPr lang="en-DE"/>
          </a:p>
        </p:txBody>
      </p:sp>
      <p:grpSp>
        <p:nvGrpSpPr>
          <p:cNvPr id="45" name="Group 44">
            <a:extLst>
              <a:ext uri="{FF2B5EF4-FFF2-40B4-BE49-F238E27FC236}">
                <a16:creationId xmlns:a16="http://schemas.microsoft.com/office/drawing/2014/main" id="{A7D6E189-A85E-2C0A-1BCB-1D9010065024}"/>
              </a:ext>
            </a:extLst>
          </p:cNvPr>
          <p:cNvGrpSpPr/>
          <p:nvPr/>
        </p:nvGrpSpPr>
        <p:grpSpPr>
          <a:xfrm>
            <a:off x="7260818" y="2108031"/>
            <a:ext cx="1687630" cy="1047794"/>
            <a:chOff x="7260818" y="2108031"/>
            <a:chExt cx="1687630" cy="1047794"/>
          </a:xfrm>
        </p:grpSpPr>
        <p:pic>
          <p:nvPicPr>
            <p:cNvPr id="3078" name="Picture 6" descr="Ear Clip Art at Clker.com - vector clip art online, royalty ...">
              <a:extLst>
                <a:ext uri="{FF2B5EF4-FFF2-40B4-BE49-F238E27FC236}">
                  <a16:creationId xmlns:a16="http://schemas.microsoft.com/office/drawing/2014/main" id="{4721C466-D6CF-BAA2-F791-C61AFAEB06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B6FD670-F15A-7001-A3F5-21190D728E70}"/>
                </a:ext>
              </a:extLst>
            </p:cNvPr>
            <p:cNvSpPr/>
            <p:nvPr/>
          </p:nvSpPr>
          <p:spPr>
            <a:xfrm>
              <a:off x="7591969" y="2539253"/>
              <a:ext cx="45719" cy="17708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A53CC6F-798C-5FE6-1475-646B05C055B7}"/>
                </a:ext>
              </a:extLst>
            </p:cNvPr>
            <p:cNvSpPr/>
            <p:nvPr/>
          </p:nvSpPr>
          <p:spPr>
            <a:xfrm>
              <a:off x="7918748" y="2399941"/>
              <a:ext cx="45719" cy="17652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14E42F6-C59E-6374-9DEF-DD1363798835}"/>
                </a:ext>
              </a:extLst>
            </p:cNvPr>
            <p:cNvSpPr/>
            <p:nvPr/>
          </p:nvSpPr>
          <p:spPr>
            <a:xfrm>
              <a:off x="8259443" y="2256278"/>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A33CE3-3F9B-DC17-070D-CB9EC1438009}"/>
                </a:ext>
              </a:extLst>
            </p:cNvPr>
            <p:cNvSpPr/>
            <p:nvPr/>
          </p:nvSpPr>
          <p:spPr>
            <a:xfrm>
              <a:off x="8592470" y="2108031"/>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3011741-8EDD-B041-2008-9A4D8A5495E8}"/>
                </a:ext>
              </a:extLst>
            </p:cNvPr>
            <p:cNvCxnSpPr/>
            <p:nvPr/>
          </p:nvCxnSpPr>
          <p:spPr>
            <a:xfrm>
              <a:off x="7494160" y="2894520"/>
              <a:ext cx="13450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5423BC6-8DFC-1757-DB0F-0F2D9D31F132}"/>
                </a:ext>
              </a:extLst>
            </p:cNvPr>
            <p:cNvCxnSpPr>
              <a:cxnSpLocks/>
            </p:cNvCxnSpPr>
            <p:nvPr/>
          </p:nvCxnSpPr>
          <p:spPr>
            <a:xfrm flipV="1">
              <a:off x="7611997" y="2716337"/>
              <a:ext cx="0" cy="17818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B3CEA81-E4F4-3EBE-840A-7D16B519E4E3}"/>
                </a:ext>
              </a:extLst>
            </p:cNvPr>
            <p:cNvCxnSpPr>
              <a:cxnSpLocks/>
            </p:cNvCxnSpPr>
            <p:nvPr/>
          </p:nvCxnSpPr>
          <p:spPr>
            <a:xfrm flipV="1">
              <a:off x="7941608" y="2576461"/>
              <a:ext cx="0" cy="318059"/>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26955CB-531C-6955-E486-C556523F3351}"/>
                </a:ext>
              </a:extLst>
            </p:cNvPr>
            <p:cNvCxnSpPr>
              <a:cxnSpLocks/>
            </p:cNvCxnSpPr>
            <p:nvPr/>
          </p:nvCxnSpPr>
          <p:spPr>
            <a:xfrm flipV="1">
              <a:off x="8286001" y="2414025"/>
              <a:ext cx="0" cy="48049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6E740C9-38C3-06D8-C5A8-6A845A8BB013}"/>
                </a:ext>
              </a:extLst>
            </p:cNvPr>
            <p:cNvCxnSpPr>
              <a:cxnSpLocks/>
            </p:cNvCxnSpPr>
            <p:nvPr/>
          </p:nvCxnSpPr>
          <p:spPr>
            <a:xfrm flipV="1">
              <a:off x="8615218" y="2262971"/>
              <a:ext cx="0" cy="638496"/>
            </a:xfrm>
            <a:prstGeom prst="line">
              <a:avLst/>
            </a:prstGeom>
            <a:ln w="127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187C2669-1B4F-E179-8B1C-8179441D5C60}"/>
                </a:ext>
              </a:extLst>
            </p:cNvPr>
            <p:cNvSpPr txBox="1"/>
            <p:nvPr/>
          </p:nvSpPr>
          <p:spPr>
            <a:xfrm>
              <a:off x="7394818" y="2894215"/>
              <a:ext cx="1553630" cy="261610"/>
            </a:xfrm>
            <a:prstGeom prst="rect">
              <a:avLst/>
            </a:prstGeom>
            <a:noFill/>
          </p:spPr>
          <p:txBody>
            <a:bodyPr wrap="none" rtlCol="0">
              <a:spAutoFit/>
            </a:bodyPr>
            <a:lstStyle/>
            <a:p>
              <a:r>
                <a:rPr lang="en-US" sz="1100" dirty="0"/>
                <a:t>Linear array of speakers</a:t>
              </a:r>
            </a:p>
          </p:txBody>
        </p:sp>
      </p:grpSp>
    </p:spTree>
    <p:extLst>
      <p:ext uri="{BB962C8B-B14F-4D97-AF65-F5344CB8AC3E}">
        <p14:creationId xmlns:p14="http://schemas.microsoft.com/office/powerpoint/2010/main" val="190917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8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145A1-C4DB-8CCB-C10B-284274F9FF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89A4B2-14EE-C939-A109-103A3A7216E2}"/>
              </a:ext>
            </a:extLst>
          </p:cNvPr>
          <p:cNvSpPr txBox="1"/>
          <p:nvPr/>
        </p:nvSpPr>
        <p:spPr>
          <a:xfrm>
            <a:off x="783771" y="563729"/>
            <a:ext cx="5312229" cy="369332"/>
          </a:xfrm>
          <a:prstGeom prst="rect">
            <a:avLst/>
          </a:prstGeom>
          <a:noFill/>
        </p:spPr>
        <p:txBody>
          <a:bodyPr wrap="square" rtlCol="0">
            <a:spAutoFit/>
          </a:bodyPr>
          <a:lstStyle/>
          <a:p>
            <a:r>
              <a:rPr lang="en-US" b="1" u="sng" dirty="0"/>
              <a:t>Task-specific RNN  (trained with auditory sequence)</a:t>
            </a:r>
          </a:p>
        </p:txBody>
      </p:sp>
      <p:sp>
        <p:nvSpPr>
          <p:cNvPr id="3" name="TextBox 2">
            <a:extLst>
              <a:ext uri="{FF2B5EF4-FFF2-40B4-BE49-F238E27FC236}">
                <a16:creationId xmlns:a16="http://schemas.microsoft.com/office/drawing/2014/main" id="{7AF13C1C-3235-4A65-9867-2015064863A0}"/>
              </a:ext>
            </a:extLst>
          </p:cNvPr>
          <p:cNvSpPr txBox="1"/>
          <p:nvPr/>
        </p:nvSpPr>
        <p:spPr>
          <a:xfrm>
            <a:off x="6495775" y="548959"/>
            <a:ext cx="5312229" cy="646331"/>
          </a:xfrm>
          <a:prstGeom prst="rect">
            <a:avLst/>
          </a:prstGeom>
          <a:noFill/>
        </p:spPr>
        <p:txBody>
          <a:bodyPr wrap="square" rtlCol="0">
            <a:spAutoFit/>
          </a:bodyPr>
          <a:lstStyle/>
          <a:p>
            <a:pPr algn="ctr"/>
            <a:r>
              <a:rPr lang="en-US" b="1" u="sng" dirty="0"/>
              <a:t>Neural data driven RNN model (trained with neural spike response) </a:t>
            </a:r>
          </a:p>
        </p:txBody>
      </p:sp>
      <p:cxnSp>
        <p:nvCxnSpPr>
          <p:cNvPr id="5" name="Straight Connector 4">
            <a:extLst>
              <a:ext uri="{FF2B5EF4-FFF2-40B4-BE49-F238E27FC236}">
                <a16:creationId xmlns:a16="http://schemas.microsoft.com/office/drawing/2014/main" id="{78E01A17-2D94-43C9-3F60-4857692FD420}"/>
              </a:ext>
            </a:extLst>
          </p:cNvPr>
          <p:cNvCxnSpPr/>
          <p:nvPr/>
        </p:nvCxnSpPr>
        <p:spPr>
          <a:xfrm>
            <a:off x="6096000" y="563729"/>
            <a:ext cx="0" cy="6294271"/>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9A960C6-411F-6AE6-0D12-418EFB0022E4}"/>
              </a:ext>
            </a:extLst>
          </p:cNvPr>
          <p:cNvSpPr txBox="1"/>
          <p:nvPr/>
        </p:nvSpPr>
        <p:spPr>
          <a:xfrm>
            <a:off x="783772" y="1210060"/>
            <a:ext cx="5078964" cy="3788858"/>
          </a:xfrm>
          <a:prstGeom prst="rect">
            <a:avLst/>
          </a:prstGeom>
          <a:noFill/>
        </p:spPr>
        <p:txBody>
          <a:bodyPr wrap="square" rtlCol="0">
            <a:spAutoFit/>
          </a:bodyPr>
          <a:lstStyle/>
          <a:p>
            <a:pPr marL="285750" indent="-285750">
              <a:lnSpc>
                <a:spcPct val="150000"/>
              </a:lnSpc>
              <a:buFontTx/>
              <a:buChar char="-"/>
            </a:pPr>
            <a:r>
              <a:rPr lang="en-US" dirty="0"/>
              <a:t>mimic the pre-attentive stages of fundamental auditory processing at the level of IC</a:t>
            </a:r>
          </a:p>
          <a:p>
            <a:pPr marL="285750" indent="-285750">
              <a:lnSpc>
                <a:spcPct val="150000"/>
              </a:lnSpc>
              <a:buFontTx/>
              <a:buChar char="-"/>
            </a:pPr>
            <a:r>
              <a:rPr lang="en-US" dirty="0"/>
              <a:t>distinguishes between prediction error signals triggered by noise (to be suppressed) rather than surprise (to be attended)</a:t>
            </a:r>
          </a:p>
          <a:p>
            <a:pPr marL="285750" indent="-285750">
              <a:lnSpc>
                <a:spcPct val="150000"/>
              </a:lnSpc>
              <a:buFontTx/>
              <a:buChar char="-"/>
            </a:pPr>
            <a:r>
              <a:rPr lang="en-US" dirty="0"/>
              <a:t>Can be tested with different sets of sequences and predict the responses of IC. This can then be empirically verified with the actual experimental data.</a:t>
            </a:r>
          </a:p>
        </p:txBody>
      </p:sp>
      <p:sp>
        <p:nvSpPr>
          <p:cNvPr id="11" name="TextBox 10">
            <a:extLst>
              <a:ext uri="{FF2B5EF4-FFF2-40B4-BE49-F238E27FC236}">
                <a16:creationId xmlns:a16="http://schemas.microsoft.com/office/drawing/2014/main" id="{F94CAE77-FC70-91BD-8F94-6A357726C288}"/>
              </a:ext>
            </a:extLst>
          </p:cNvPr>
          <p:cNvSpPr txBox="1"/>
          <p:nvPr/>
        </p:nvSpPr>
        <p:spPr>
          <a:xfrm>
            <a:off x="6329265" y="1210059"/>
            <a:ext cx="5725881" cy="2542363"/>
          </a:xfrm>
          <a:prstGeom prst="rect">
            <a:avLst/>
          </a:prstGeom>
          <a:noFill/>
        </p:spPr>
        <p:txBody>
          <a:bodyPr wrap="square" rtlCol="0">
            <a:spAutoFit/>
          </a:bodyPr>
          <a:lstStyle/>
          <a:p>
            <a:pPr marL="285750" indent="-285750">
              <a:lnSpc>
                <a:spcPct val="150000"/>
              </a:lnSpc>
              <a:buFontTx/>
              <a:buChar char="-"/>
            </a:pPr>
            <a:r>
              <a:rPr lang="en-US" dirty="0"/>
              <a:t>underlying neural dynamics, such as how individual tones are integrated into cohesive sequences and how noise is selectively attenuated</a:t>
            </a:r>
          </a:p>
          <a:p>
            <a:pPr marL="285750" indent="-285750">
              <a:lnSpc>
                <a:spcPct val="150000"/>
              </a:lnSpc>
              <a:buFontTx/>
              <a:buChar char="-"/>
            </a:pPr>
            <a:r>
              <a:rPr lang="en-US" dirty="0"/>
              <a:t>stability analysis – to understand how neural representations remain stable over time despite the potential presence of noise.</a:t>
            </a:r>
          </a:p>
        </p:txBody>
      </p:sp>
    </p:spTree>
    <p:extLst>
      <p:ext uri="{BB962C8B-B14F-4D97-AF65-F5344CB8AC3E}">
        <p14:creationId xmlns:p14="http://schemas.microsoft.com/office/powerpoint/2010/main" val="128827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273E49-F019-5131-74CE-340B9753F5E1}"/>
            </a:ext>
          </a:extLst>
        </p:cNvPr>
        <p:cNvGrpSpPr/>
        <p:nvPr/>
      </p:nvGrpSpPr>
      <p:grpSpPr>
        <a:xfrm>
          <a:off x="0" y="0"/>
          <a:ext cx="0" cy="0"/>
          <a:chOff x="0" y="0"/>
          <a:chExt cx="0" cy="0"/>
        </a:xfrm>
      </p:grpSpPr>
      <p:pic>
        <p:nvPicPr>
          <p:cNvPr id="3080" name="Picture 8">
            <a:extLst>
              <a:ext uri="{FF2B5EF4-FFF2-40B4-BE49-F238E27FC236}">
                <a16:creationId xmlns:a16="http://schemas.microsoft.com/office/drawing/2014/main" id="{2A08EECB-23B2-C8D1-B136-FC1B8495C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583" y="1004493"/>
            <a:ext cx="2325059" cy="75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BE0B66-EFC2-4E0B-38D0-8CBCA1B9AAFC}"/>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12" name="Rectangle 11">
            <a:extLst>
              <a:ext uri="{FF2B5EF4-FFF2-40B4-BE49-F238E27FC236}">
                <a16:creationId xmlns:a16="http://schemas.microsoft.com/office/drawing/2014/main" id="{FA60A937-6603-D42A-8763-A31B139B1EA8}"/>
              </a:ext>
            </a:extLst>
          </p:cNvPr>
          <p:cNvSpPr/>
          <p:nvPr/>
        </p:nvSpPr>
        <p:spPr>
          <a:xfrm>
            <a:off x="0" y="0"/>
            <a:ext cx="12192000" cy="961780"/>
          </a:xfrm>
          <a:prstGeom prst="rect">
            <a:avLst/>
          </a:prstGeom>
          <a:solidFill>
            <a:srgbClr val="FDE5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Present – PhD in Computational Neuroscience</a:t>
            </a:r>
            <a:endParaRPr lang="en-DE" sz="4000" dirty="0">
              <a:solidFill>
                <a:schemeClr val="tx1"/>
              </a:solidFill>
            </a:endParaRPr>
          </a:p>
        </p:txBody>
      </p:sp>
      <p:pic>
        <p:nvPicPr>
          <p:cNvPr id="1026" name="Picture 2">
            <a:extLst>
              <a:ext uri="{FF2B5EF4-FFF2-40B4-BE49-F238E27FC236}">
                <a16:creationId xmlns:a16="http://schemas.microsoft.com/office/drawing/2014/main" id="{497BFC89-0C94-2706-1981-1934C9EE9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1" y="1032231"/>
            <a:ext cx="1468582" cy="5421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B3DF62-A5A3-F1D2-279B-BCE70A4C724A}"/>
              </a:ext>
            </a:extLst>
          </p:cNvPr>
          <p:cNvSpPr txBox="1"/>
          <p:nvPr/>
        </p:nvSpPr>
        <p:spPr>
          <a:xfrm>
            <a:off x="1681597" y="1112293"/>
            <a:ext cx="7092661" cy="646331"/>
          </a:xfrm>
          <a:prstGeom prst="rect">
            <a:avLst/>
          </a:prstGeom>
          <a:noFill/>
        </p:spPr>
        <p:txBody>
          <a:bodyPr wrap="square">
            <a:spAutoFit/>
          </a:bodyPr>
          <a:lstStyle/>
          <a:p>
            <a:pPr algn="ctr"/>
            <a:r>
              <a:rPr lang="en-US" sz="1800" b="1" u="sng" kern="0" dirty="0">
                <a:effectLst/>
                <a:latin typeface="Arial" panose="020B0604020202020204" pitchFamily="34" charset="0"/>
                <a:ea typeface="Times New Roman" panose="02020603050405020304" pitchFamily="18" charset="0"/>
              </a:rPr>
              <a:t>Temporal dynamics of unsupervised contextual learning in cortico-collicular loops</a:t>
            </a:r>
            <a:r>
              <a:rPr lang="en-US" u="sng" dirty="0">
                <a:effectLst/>
              </a:rPr>
              <a:t> </a:t>
            </a:r>
            <a:endParaRPr lang="en-US" u="sng" dirty="0"/>
          </a:p>
        </p:txBody>
      </p:sp>
      <p:pic>
        <p:nvPicPr>
          <p:cNvPr id="3074" name="Picture 2">
            <a:extLst>
              <a:ext uri="{FF2B5EF4-FFF2-40B4-BE49-F238E27FC236}">
                <a16:creationId xmlns:a16="http://schemas.microsoft.com/office/drawing/2014/main" id="{6A3A675C-B66C-9C8B-31D8-856719D760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6197"/>
          <a:stretch/>
        </p:blipFill>
        <p:spPr bwMode="auto">
          <a:xfrm>
            <a:off x="8828507" y="1128484"/>
            <a:ext cx="1100804" cy="5364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B73E094-5734-932D-95ED-55C877D0FD97}"/>
              </a:ext>
            </a:extLst>
          </p:cNvPr>
          <p:cNvSpPr txBox="1"/>
          <p:nvPr/>
        </p:nvSpPr>
        <p:spPr>
          <a:xfrm>
            <a:off x="0" y="1644795"/>
            <a:ext cx="2937164" cy="707886"/>
          </a:xfrm>
          <a:prstGeom prst="rect">
            <a:avLst/>
          </a:prstGeom>
          <a:noFill/>
        </p:spPr>
        <p:txBody>
          <a:bodyPr wrap="square" rtlCol="0">
            <a:spAutoFit/>
          </a:bodyPr>
          <a:lstStyle/>
          <a:p>
            <a:r>
              <a:rPr lang="en-US" sz="2000" dirty="0" err="1"/>
              <a:t>deHoz</a:t>
            </a:r>
            <a:r>
              <a:rPr lang="en-US" sz="2000" dirty="0"/>
              <a:t> Lab</a:t>
            </a:r>
          </a:p>
          <a:p>
            <a:r>
              <a:rPr lang="en-US" sz="2000" dirty="0"/>
              <a:t>Dr. Livia de </a:t>
            </a:r>
            <a:r>
              <a:rPr lang="en-US" sz="2000" dirty="0" err="1"/>
              <a:t>Hoz</a:t>
            </a:r>
            <a:endParaRPr lang="en-US" sz="2000" dirty="0"/>
          </a:p>
        </p:txBody>
      </p:sp>
      <p:sp>
        <p:nvSpPr>
          <p:cNvPr id="8" name="Oval 7">
            <a:extLst>
              <a:ext uri="{FF2B5EF4-FFF2-40B4-BE49-F238E27FC236}">
                <a16:creationId xmlns:a16="http://schemas.microsoft.com/office/drawing/2014/main" id="{2E36B66D-9ABF-D7B1-D620-D27813DE095E}"/>
              </a:ext>
            </a:extLst>
          </p:cNvPr>
          <p:cNvSpPr/>
          <p:nvPr/>
        </p:nvSpPr>
        <p:spPr>
          <a:xfrm>
            <a:off x="3283989" y="4918082"/>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8F91626-147B-645F-5ED8-FF84F9A6BE43}"/>
              </a:ext>
            </a:extLst>
          </p:cNvPr>
          <p:cNvSpPr/>
          <p:nvPr/>
        </p:nvSpPr>
        <p:spPr>
          <a:xfrm>
            <a:off x="3755504" y="4533537"/>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CD5B2E-F350-D293-0AEA-D86C13ACB142}"/>
              </a:ext>
            </a:extLst>
          </p:cNvPr>
          <p:cNvSpPr/>
          <p:nvPr/>
        </p:nvSpPr>
        <p:spPr>
          <a:xfrm>
            <a:off x="4121264" y="3923354"/>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DF89D9-EA18-871F-A314-C75DF4065C85}"/>
              </a:ext>
            </a:extLst>
          </p:cNvPr>
          <p:cNvSpPr/>
          <p:nvPr/>
        </p:nvSpPr>
        <p:spPr>
          <a:xfrm>
            <a:off x="4484717" y="4371590"/>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04C4DFB-A8A7-585C-B4AE-4C4C1E0CCFB6}"/>
              </a:ext>
            </a:extLst>
          </p:cNvPr>
          <p:cNvSpPr/>
          <p:nvPr/>
        </p:nvSpPr>
        <p:spPr>
          <a:xfrm>
            <a:off x="4878650" y="4689053"/>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8808425-A958-CFF6-06D1-159C2EC303B3}"/>
              </a:ext>
            </a:extLst>
          </p:cNvPr>
          <p:cNvSpPr/>
          <p:nvPr/>
        </p:nvSpPr>
        <p:spPr>
          <a:xfrm>
            <a:off x="5227927" y="4190295"/>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520B408-A8A8-1635-D4CD-C1CC117F6595}"/>
              </a:ext>
            </a:extLst>
          </p:cNvPr>
          <p:cNvSpPr/>
          <p:nvPr/>
        </p:nvSpPr>
        <p:spPr>
          <a:xfrm>
            <a:off x="5552903" y="3451317"/>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26E8E31-5A97-85C4-FB41-FB89E76315E8}"/>
              </a:ext>
            </a:extLst>
          </p:cNvPr>
          <p:cNvSpPr/>
          <p:nvPr/>
        </p:nvSpPr>
        <p:spPr>
          <a:xfrm>
            <a:off x="6004560" y="3746678"/>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EBBEE636-C2F6-47AD-7632-24A649709669}"/>
              </a:ext>
            </a:extLst>
          </p:cNvPr>
          <p:cNvGrpSpPr/>
          <p:nvPr/>
        </p:nvGrpSpPr>
        <p:grpSpPr>
          <a:xfrm>
            <a:off x="3801224" y="3306006"/>
            <a:ext cx="91440" cy="1890527"/>
            <a:chOff x="3801224" y="3306006"/>
            <a:chExt cx="91440" cy="1890527"/>
          </a:xfrm>
        </p:grpSpPr>
        <p:sp>
          <p:nvSpPr>
            <p:cNvPr id="19" name="Oval 18">
              <a:extLst>
                <a:ext uri="{FF2B5EF4-FFF2-40B4-BE49-F238E27FC236}">
                  <a16:creationId xmlns:a16="http://schemas.microsoft.com/office/drawing/2014/main" id="{38C77567-D794-6A3B-5C32-553128FD06F0}"/>
                </a:ext>
              </a:extLst>
            </p:cNvPr>
            <p:cNvSpPr>
              <a:spLocks noChangeAspect="1"/>
            </p:cNvSpPr>
            <p:nvPr/>
          </p:nvSpPr>
          <p:spPr>
            <a:xfrm>
              <a:off x="3801224" y="4235222"/>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F486090-F5DE-7B9F-8152-E8D8C5569380}"/>
                </a:ext>
              </a:extLst>
            </p:cNvPr>
            <p:cNvSpPr>
              <a:spLocks noChangeAspect="1"/>
            </p:cNvSpPr>
            <p:nvPr/>
          </p:nvSpPr>
          <p:spPr>
            <a:xfrm>
              <a:off x="3801224" y="400291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6FEAA1-CEC1-88B7-EDDF-07129B9F4199}"/>
                </a:ext>
              </a:extLst>
            </p:cNvPr>
            <p:cNvSpPr>
              <a:spLocks noChangeAspect="1"/>
            </p:cNvSpPr>
            <p:nvPr/>
          </p:nvSpPr>
          <p:spPr>
            <a:xfrm>
              <a:off x="3801224" y="3770614"/>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7BCDD6-74D6-3A43-E0EC-8418FBFF3F06}"/>
                </a:ext>
              </a:extLst>
            </p:cNvPr>
            <p:cNvSpPr>
              <a:spLocks noChangeAspect="1"/>
            </p:cNvSpPr>
            <p:nvPr/>
          </p:nvSpPr>
          <p:spPr>
            <a:xfrm>
              <a:off x="3801224" y="3538310"/>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96BA5C3-0BA4-8A39-B502-EFE042851BD0}"/>
                </a:ext>
              </a:extLst>
            </p:cNvPr>
            <p:cNvSpPr>
              <a:spLocks noChangeAspect="1"/>
            </p:cNvSpPr>
            <p:nvPr/>
          </p:nvSpPr>
          <p:spPr>
            <a:xfrm>
              <a:off x="3801224" y="3306006"/>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BE571F0-B682-DDA1-F9E6-38262F59521E}"/>
                </a:ext>
              </a:extLst>
            </p:cNvPr>
            <p:cNvSpPr>
              <a:spLocks noChangeAspect="1"/>
            </p:cNvSpPr>
            <p:nvPr/>
          </p:nvSpPr>
          <p:spPr>
            <a:xfrm>
              <a:off x="3801224" y="489629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96C991-FBD2-3337-8FB6-D1F3638BA096}"/>
                </a:ext>
              </a:extLst>
            </p:cNvPr>
            <p:cNvSpPr>
              <a:spLocks noChangeAspect="1"/>
            </p:cNvSpPr>
            <p:nvPr/>
          </p:nvSpPr>
          <p:spPr>
            <a:xfrm>
              <a:off x="3801224" y="5105093"/>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E33F86EF-0762-746F-FE49-DA48EFDD5D45}"/>
              </a:ext>
            </a:extLst>
          </p:cNvPr>
          <p:cNvGrpSpPr/>
          <p:nvPr/>
        </p:nvGrpSpPr>
        <p:grpSpPr>
          <a:xfrm>
            <a:off x="4530437" y="3280919"/>
            <a:ext cx="91440" cy="1890527"/>
            <a:chOff x="3801224" y="3306006"/>
            <a:chExt cx="91440" cy="1890527"/>
          </a:xfrm>
        </p:grpSpPr>
        <p:sp>
          <p:nvSpPr>
            <p:cNvPr id="31" name="Oval 30">
              <a:extLst>
                <a:ext uri="{FF2B5EF4-FFF2-40B4-BE49-F238E27FC236}">
                  <a16:creationId xmlns:a16="http://schemas.microsoft.com/office/drawing/2014/main" id="{78B76A73-B202-7FAF-76A4-2729277F59E6}"/>
                </a:ext>
              </a:extLst>
            </p:cNvPr>
            <p:cNvSpPr>
              <a:spLocks noChangeAspect="1"/>
            </p:cNvSpPr>
            <p:nvPr/>
          </p:nvSpPr>
          <p:spPr>
            <a:xfrm>
              <a:off x="3801224" y="4235222"/>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369E050-8E53-19E2-F620-407F1B854F10}"/>
                </a:ext>
              </a:extLst>
            </p:cNvPr>
            <p:cNvSpPr>
              <a:spLocks noChangeAspect="1"/>
            </p:cNvSpPr>
            <p:nvPr/>
          </p:nvSpPr>
          <p:spPr>
            <a:xfrm>
              <a:off x="3801224" y="400291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86AF8E9-8A5B-E1EB-3F6F-E7F9CFCA855A}"/>
                </a:ext>
              </a:extLst>
            </p:cNvPr>
            <p:cNvSpPr>
              <a:spLocks noChangeAspect="1"/>
            </p:cNvSpPr>
            <p:nvPr/>
          </p:nvSpPr>
          <p:spPr>
            <a:xfrm>
              <a:off x="3801224" y="3538310"/>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5D7CBDC-7A10-82A6-4B1A-07E2E218D666}"/>
                </a:ext>
              </a:extLst>
            </p:cNvPr>
            <p:cNvSpPr>
              <a:spLocks noChangeAspect="1"/>
            </p:cNvSpPr>
            <p:nvPr/>
          </p:nvSpPr>
          <p:spPr>
            <a:xfrm>
              <a:off x="3801224" y="3306006"/>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936637D-7755-6A92-4D3D-5BE8BDEDD25B}"/>
                </a:ext>
              </a:extLst>
            </p:cNvPr>
            <p:cNvSpPr>
              <a:spLocks noChangeAspect="1"/>
            </p:cNvSpPr>
            <p:nvPr/>
          </p:nvSpPr>
          <p:spPr>
            <a:xfrm>
              <a:off x="3801224" y="489629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DBD366-124D-A632-93B5-FF7464C07837}"/>
                </a:ext>
              </a:extLst>
            </p:cNvPr>
            <p:cNvSpPr>
              <a:spLocks noChangeAspect="1"/>
            </p:cNvSpPr>
            <p:nvPr/>
          </p:nvSpPr>
          <p:spPr>
            <a:xfrm>
              <a:off x="3801224" y="5105093"/>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5E8BFC4-7B16-12FD-6460-76C88C926375}"/>
                </a:ext>
              </a:extLst>
            </p:cNvPr>
            <p:cNvSpPr>
              <a:spLocks noChangeAspect="1"/>
            </p:cNvSpPr>
            <p:nvPr/>
          </p:nvSpPr>
          <p:spPr>
            <a:xfrm>
              <a:off x="3801224" y="4667534"/>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F8C0540B-3721-4293-B4C2-E33020E01A83}"/>
              </a:ext>
            </a:extLst>
          </p:cNvPr>
          <p:cNvGrpSpPr/>
          <p:nvPr/>
        </p:nvGrpSpPr>
        <p:grpSpPr>
          <a:xfrm>
            <a:off x="5270270" y="3077594"/>
            <a:ext cx="91440" cy="1890527"/>
            <a:chOff x="3801224" y="3306006"/>
            <a:chExt cx="91440" cy="1890527"/>
          </a:xfrm>
        </p:grpSpPr>
        <p:sp>
          <p:nvSpPr>
            <p:cNvPr id="43" name="Oval 42">
              <a:extLst>
                <a:ext uri="{FF2B5EF4-FFF2-40B4-BE49-F238E27FC236}">
                  <a16:creationId xmlns:a16="http://schemas.microsoft.com/office/drawing/2014/main" id="{B145956F-EA4D-E22B-EE34-332E385C2BC6}"/>
                </a:ext>
              </a:extLst>
            </p:cNvPr>
            <p:cNvSpPr>
              <a:spLocks noChangeAspect="1"/>
            </p:cNvSpPr>
            <p:nvPr/>
          </p:nvSpPr>
          <p:spPr>
            <a:xfrm>
              <a:off x="3801224" y="4235222"/>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57133D-1312-D2FC-0CC9-36B482FE59C7}"/>
                </a:ext>
              </a:extLst>
            </p:cNvPr>
            <p:cNvSpPr>
              <a:spLocks noChangeAspect="1"/>
            </p:cNvSpPr>
            <p:nvPr/>
          </p:nvSpPr>
          <p:spPr>
            <a:xfrm>
              <a:off x="3801224" y="400291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85FD725-DBA8-1EF5-B0DB-832353173538}"/>
                </a:ext>
              </a:extLst>
            </p:cNvPr>
            <p:cNvSpPr>
              <a:spLocks noChangeAspect="1"/>
            </p:cNvSpPr>
            <p:nvPr/>
          </p:nvSpPr>
          <p:spPr>
            <a:xfrm>
              <a:off x="3801224" y="3538310"/>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3D54D13-F8A7-6550-C2DF-72708228F4BB}"/>
                </a:ext>
              </a:extLst>
            </p:cNvPr>
            <p:cNvSpPr>
              <a:spLocks noChangeAspect="1"/>
            </p:cNvSpPr>
            <p:nvPr/>
          </p:nvSpPr>
          <p:spPr>
            <a:xfrm>
              <a:off x="3801224" y="3306006"/>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F2F398A-FA2A-C104-8D25-CEA09CDA8572}"/>
                </a:ext>
              </a:extLst>
            </p:cNvPr>
            <p:cNvSpPr>
              <a:spLocks noChangeAspect="1"/>
            </p:cNvSpPr>
            <p:nvPr/>
          </p:nvSpPr>
          <p:spPr>
            <a:xfrm>
              <a:off x="3801224" y="489629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89322D-BF6F-D7E0-36BF-2D8375A52BA5}"/>
                </a:ext>
              </a:extLst>
            </p:cNvPr>
            <p:cNvSpPr>
              <a:spLocks noChangeAspect="1"/>
            </p:cNvSpPr>
            <p:nvPr/>
          </p:nvSpPr>
          <p:spPr>
            <a:xfrm>
              <a:off x="3801224" y="5105093"/>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27327BB-D4D5-42CB-B180-B14A8F9D0EB0}"/>
                </a:ext>
              </a:extLst>
            </p:cNvPr>
            <p:cNvSpPr>
              <a:spLocks noChangeAspect="1"/>
            </p:cNvSpPr>
            <p:nvPr/>
          </p:nvSpPr>
          <p:spPr>
            <a:xfrm>
              <a:off x="3801224" y="4667534"/>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6D460BE0-6F74-0763-DF2E-31D9FFC5F756}"/>
              </a:ext>
            </a:extLst>
          </p:cNvPr>
          <p:cNvGrpSpPr/>
          <p:nvPr/>
        </p:nvGrpSpPr>
        <p:grpSpPr>
          <a:xfrm>
            <a:off x="6053657" y="2595265"/>
            <a:ext cx="91440" cy="1890527"/>
            <a:chOff x="3801224" y="3306006"/>
            <a:chExt cx="91440" cy="1890527"/>
          </a:xfrm>
        </p:grpSpPr>
        <p:sp>
          <p:nvSpPr>
            <p:cNvPr id="52" name="Oval 51">
              <a:extLst>
                <a:ext uri="{FF2B5EF4-FFF2-40B4-BE49-F238E27FC236}">
                  <a16:creationId xmlns:a16="http://schemas.microsoft.com/office/drawing/2014/main" id="{F084E69A-3586-3F97-F74D-C01C423C30A8}"/>
                </a:ext>
              </a:extLst>
            </p:cNvPr>
            <p:cNvSpPr>
              <a:spLocks noChangeAspect="1"/>
            </p:cNvSpPr>
            <p:nvPr/>
          </p:nvSpPr>
          <p:spPr>
            <a:xfrm>
              <a:off x="3801224" y="4235222"/>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C2C8274-78E8-92F5-71F6-D355B7622CC7}"/>
                </a:ext>
              </a:extLst>
            </p:cNvPr>
            <p:cNvSpPr>
              <a:spLocks noChangeAspect="1"/>
            </p:cNvSpPr>
            <p:nvPr/>
          </p:nvSpPr>
          <p:spPr>
            <a:xfrm>
              <a:off x="3801224" y="400291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C8ADF57-724D-B72D-678A-F72919C6C150}"/>
                </a:ext>
              </a:extLst>
            </p:cNvPr>
            <p:cNvSpPr>
              <a:spLocks noChangeAspect="1"/>
            </p:cNvSpPr>
            <p:nvPr/>
          </p:nvSpPr>
          <p:spPr>
            <a:xfrm>
              <a:off x="3801224" y="3538310"/>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841D054-ADB0-0155-68D2-1A101D25580F}"/>
                </a:ext>
              </a:extLst>
            </p:cNvPr>
            <p:cNvSpPr>
              <a:spLocks noChangeAspect="1"/>
            </p:cNvSpPr>
            <p:nvPr/>
          </p:nvSpPr>
          <p:spPr>
            <a:xfrm>
              <a:off x="3801224" y="3306006"/>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9B99EF0-10D6-12D0-8BEF-AB7A48EAEA30}"/>
                </a:ext>
              </a:extLst>
            </p:cNvPr>
            <p:cNvSpPr>
              <a:spLocks noChangeAspect="1"/>
            </p:cNvSpPr>
            <p:nvPr/>
          </p:nvSpPr>
          <p:spPr>
            <a:xfrm>
              <a:off x="3801224" y="4896298"/>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E8294F0-120F-E0F3-F3AE-A4FF87A033A9}"/>
                </a:ext>
              </a:extLst>
            </p:cNvPr>
            <p:cNvSpPr>
              <a:spLocks noChangeAspect="1"/>
            </p:cNvSpPr>
            <p:nvPr/>
          </p:nvSpPr>
          <p:spPr>
            <a:xfrm>
              <a:off x="3801224" y="5105093"/>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78C9594-C06D-B7BF-546F-E4F5678D4D30}"/>
                </a:ext>
              </a:extLst>
            </p:cNvPr>
            <p:cNvSpPr>
              <a:spLocks noChangeAspect="1"/>
            </p:cNvSpPr>
            <p:nvPr/>
          </p:nvSpPr>
          <p:spPr>
            <a:xfrm>
              <a:off x="3801224" y="4667534"/>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215939F5-4582-D954-FB4C-906B585912C9}"/>
              </a:ext>
            </a:extLst>
          </p:cNvPr>
          <p:cNvGrpSpPr/>
          <p:nvPr/>
        </p:nvGrpSpPr>
        <p:grpSpPr>
          <a:xfrm>
            <a:off x="2543356" y="2231923"/>
            <a:ext cx="3857444" cy="3678376"/>
            <a:chOff x="2543356" y="2231923"/>
            <a:chExt cx="3857444" cy="3678376"/>
          </a:xfrm>
        </p:grpSpPr>
        <p:cxnSp>
          <p:nvCxnSpPr>
            <p:cNvPr id="5" name="Straight Connector 4">
              <a:extLst>
                <a:ext uri="{FF2B5EF4-FFF2-40B4-BE49-F238E27FC236}">
                  <a16:creationId xmlns:a16="http://schemas.microsoft.com/office/drawing/2014/main" id="{1958CCD9-CFA0-8DFA-84FA-02F072ADE401}"/>
                </a:ext>
              </a:extLst>
            </p:cNvPr>
            <p:cNvCxnSpPr>
              <a:cxnSpLocks/>
            </p:cNvCxnSpPr>
            <p:nvPr/>
          </p:nvCxnSpPr>
          <p:spPr>
            <a:xfrm>
              <a:off x="3117273" y="2231923"/>
              <a:ext cx="0" cy="3240622"/>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DF5E7B6-CDB2-4C82-5258-B3CA025F968F}"/>
                </a:ext>
              </a:extLst>
            </p:cNvPr>
            <p:cNvCxnSpPr>
              <a:cxnSpLocks/>
            </p:cNvCxnSpPr>
            <p:nvPr/>
          </p:nvCxnSpPr>
          <p:spPr>
            <a:xfrm flipH="1">
              <a:off x="3117273" y="5472545"/>
              <a:ext cx="3283527" cy="0"/>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4F65CE32-0848-6164-2CB9-1218C329A24A}"/>
                </a:ext>
              </a:extLst>
            </p:cNvPr>
            <p:cNvSpPr txBox="1"/>
            <p:nvPr/>
          </p:nvSpPr>
          <p:spPr>
            <a:xfrm rot="16200000">
              <a:off x="1930271" y="3592899"/>
              <a:ext cx="1595501" cy="369332"/>
            </a:xfrm>
            <a:prstGeom prst="rect">
              <a:avLst/>
            </a:prstGeom>
            <a:noFill/>
          </p:spPr>
          <p:txBody>
            <a:bodyPr wrap="none" rtlCol="0">
              <a:spAutoFit/>
            </a:bodyPr>
            <a:lstStyle/>
            <a:p>
              <a:r>
                <a:rPr lang="en-US" dirty="0"/>
                <a:t>Frequency (Hz)</a:t>
              </a:r>
            </a:p>
          </p:txBody>
        </p:sp>
        <p:sp>
          <p:nvSpPr>
            <p:cNvPr id="60" name="TextBox 59">
              <a:extLst>
                <a:ext uri="{FF2B5EF4-FFF2-40B4-BE49-F238E27FC236}">
                  <a16:creationId xmlns:a16="http://schemas.microsoft.com/office/drawing/2014/main" id="{2D25FB19-0E97-ACAF-5C50-3411A921A45A}"/>
                </a:ext>
              </a:extLst>
            </p:cNvPr>
            <p:cNvSpPr txBox="1"/>
            <p:nvPr/>
          </p:nvSpPr>
          <p:spPr>
            <a:xfrm>
              <a:off x="3815306" y="5540967"/>
              <a:ext cx="1646797" cy="369332"/>
            </a:xfrm>
            <a:prstGeom prst="rect">
              <a:avLst/>
            </a:prstGeom>
            <a:noFill/>
          </p:spPr>
          <p:txBody>
            <a:bodyPr wrap="none" rtlCol="0">
              <a:spAutoFit/>
            </a:bodyPr>
            <a:lstStyle/>
            <a:p>
              <a:r>
                <a:rPr lang="en-US" dirty="0"/>
                <a:t>Position in time</a:t>
              </a:r>
            </a:p>
          </p:txBody>
        </p:sp>
      </p:grpSp>
      <p:grpSp>
        <p:nvGrpSpPr>
          <p:cNvPr id="1029" name="Group 1028">
            <a:extLst>
              <a:ext uri="{FF2B5EF4-FFF2-40B4-BE49-F238E27FC236}">
                <a16:creationId xmlns:a16="http://schemas.microsoft.com/office/drawing/2014/main" id="{5CDA821C-7319-2C13-28EB-9F22CA4D23CA}"/>
              </a:ext>
            </a:extLst>
          </p:cNvPr>
          <p:cNvGrpSpPr/>
          <p:nvPr/>
        </p:nvGrpSpPr>
        <p:grpSpPr>
          <a:xfrm>
            <a:off x="3755504" y="2116100"/>
            <a:ext cx="2023223" cy="705193"/>
            <a:chOff x="3755504" y="2116100"/>
            <a:chExt cx="2023223" cy="705193"/>
          </a:xfrm>
        </p:grpSpPr>
        <p:sp>
          <p:nvSpPr>
            <p:cNvPr id="62" name="TextBox 61">
              <a:extLst>
                <a:ext uri="{FF2B5EF4-FFF2-40B4-BE49-F238E27FC236}">
                  <a16:creationId xmlns:a16="http://schemas.microsoft.com/office/drawing/2014/main" id="{6788AC3F-10B9-FE80-8F3E-49AA1D1D1CA0}"/>
                </a:ext>
              </a:extLst>
            </p:cNvPr>
            <p:cNvSpPr txBox="1"/>
            <p:nvPr/>
          </p:nvSpPr>
          <p:spPr>
            <a:xfrm>
              <a:off x="3892664" y="2116100"/>
              <a:ext cx="1886063" cy="705193"/>
            </a:xfrm>
            <a:prstGeom prst="rect">
              <a:avLst/>
            </a:prstGeom>
            <a:noFill/>
          </p:spPr>
          <p:txBody>
            <a:bodyPr wrap="square" rtlCol="0">
              <a:spAutoFit/>
            </a:bodyPr>
            <a:lstStyle/>
            <a:p>
              <a:pPr>
                <a:lnSpc>
                  <a:spcPct val="150000"/>
                </a:lnSpc>
              </a:pPr>
              <a:r>
                <a:rPr lang="en-US" sz="1400" dirty="0"/>
                <a:t>Sequence tones</a:t>
              </a:r>
            </a:p>
            <a:p>
              <a:pPr>
                <a:lnSpc>
                  <a:spcPct val="150000"/>
                </a:lnSpc>
              </a:pPr>
              <a:r>
                <a:rPr lang="en-US" sz="1400" dirty="0"/>
                <a:t>Random tones (noise)</a:t>
              </a:r>
            </a:p>
          </p:txBody>
        </p:sp>
        <p:sp>
          <p:nvSpPr>
            <p:cNvPr id="1027" name="Oval 1026">
              <a:extLst>
                <a:ext uri="{FF2B5EF4-FFF2-40B4-BE49-F238E27FC236}">
                  <a16:creationId xmlns:a16="http://schemas.microsoft.com/office/drawing/2014/main" id="{80E9B1BA-AA84-5B5A-78EC-6A849B854917}"/>
                </a:ext>
              </a:extLst>
            </p:cNvPr>
            <p:cNvSpPr>
              <a:spLocks noChangeAspect="1"/>
            </p:cNvSpPr>
            <p:nvPr/>
          </p:nvSpPr>
          <p:spPr>
            <a:xfrm>
              <a:off x="3793914" y="2640985"/>
              <a:ext cx="91440" cy="91440"/>
            </a:xfrm>
            <a:prstGeom prst="ellipse">
              <a:avLst/>
            </a:prstGeom>
            <a:solidFill>
              <a:srgbClr val="941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 name="Oval 1027">
              <a:extLst>
                <a:ext uri="{FF2B5EF4-FFF2-40B4-BE49-F238E27FC236}">
                  <a16:creationId xmlns:a16="http://schemas.microsoft.com/office/drawing/2014/main" id="{4E81C2C8-DB0A-519D-C849-19C1B74BE22E}"/>
                </a:ext>
              </a:extLst>
            </p:cNvPr>
            <p:cNvSpPr/>
            <p:nvPr/>
          </p:nvSpPr>
          <p:spPr>
            <a:xfrm>
              <a:off x="3755504" y="2254060"/>
              <a:ext cx="182880" cy="18129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diagram of a frequency response&#10;&#10;Description automatically generated">
            <a:extLst>
              <a:ext uri="{FF2B5EF4-FFF2-40B4-BE49-F238E27FC236}">
                <a16:creationId xmlns:a16="http://schemas.microsoft.com/office/drawing/2014/main" id="{B853C2E3-EA1B-FEC8-F663-D309EAC543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1021" y="1857782"/>
            <a:ext cx="3169920" cy="2377440"/>
          </a:xfrm>
          <a:prstGeom prst="rect">
            <a:avLst/>
          </a:prstGeom>
        </p:spPr>
      </p:pic>
      <p:pic>
        <p:nvPicPr>
          <p:cNvPr id="4" name="Picture 3" descr="A graph of a function&#10;&#10;Description automatically generated">
            <a:extLst>
              <a:ext uri="{FF2B5EF4-FFF2-40B4-BE49-F238E27FC236}">
                <a16:creationId xmlns:a16="http://schemas.microsoft.com/office/drawing/2014/main" id="{B3D7D622-63BF-0862-03F6-4238765B1D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1372" y="4382983"/>
            <a:ext cx="3169920" cy="2377440"/>
          </a:xfrm>
          <a:prstGeom prst="rect">
            <a:avLst/>
          </a:prstGeom>
        </p:spPr>
      </p:pic>
      <p:grpSp>
        <p:nvGrpSpPr>
          <p:cNvPr id="28" name="Group 27">
            <a:extLst>
              <a:ext uri="{FF2B5EF4-FFF2-40B4-BE49-F238E27FC236}">
                <a16:creationId xmlns:a16="http://schemas.microsoft.com/office/drawing/2014/main" id="{41E70F01-6A0B-3812-9105-CC193850D412}"/>
              </a:ext>
            </a:extLst>
          </p:cNvPr>
          <p:cNvGrpSpPr/>
          <p:nvPr/>
        </p:nvGrpSpPr>
        <p:grpSpPr>
          <a:xfrm>
            <a:off x="6462971" y="2919009"/>
            <a:ext cx="2423075" cy="1517544"/>
            <a:chOff x="6462971" y="2919009"/>
            <a:chExt cx="2423075" cy="1517544"/>
          </a:xfrm>
        </p:grpSpPr>
        <p:sp>
          <p:nvSpPr>
            <p:cNvPr id="7" name="TextBox 6">
              <a:extLst>
                <a:ext uri="{FF2B5EF4-FFF2-40B4-BE49-F238E27FC236}">
                  <a16:creationId xmlns:a16="http://schemas.microsoft.com/office/drawing/2014/main" id="{508B899C-1417-0D09-6C3B-5B13B339ED1C}"/>
                </a:ext>
              </a:extLst>
            </p:cNvPr>
            <p:cNvSpPr txBox="1"/>
            <p:nvPr/>
          </p:nvSpPr>
          <p:spPr>
            <a:xfrm>
              <a:off x="6462971" y="3513223"/>
              <a:ext cx="2423075" cy="923330"/>
            </a:xfrm>
            <a:prstGeom prst="rect">
              <a:avLst/>
            </a:prstGeom>
            <a:noFill/>
          </p:spPr>
          <p:txBody>
            <a:bodyPr wrap="square" rtlCol="0">
              <a:spAutoFit/>
            </a:bodyPr>
            <a:lstStyle/>
            <a:p>
              <a:pPr algn="ctr"/>
              <a:r>
                <a:rPr lang="en-US" dirty="0" err="1"/>
                <a:t>Neuropixel</a:t>
              </a:r>
              <a:r>
                <a:rPr lang="en-US" dirty="0"/>
                <a:t> recordings from anaesthetized mouse IC</a:t>
              </a:r>
            </a:p>
          </p:txBody>
        </p:sp>
        <p:pic>
          <p:nvPicPr>
            <p:cNvPr id="14338" name="Picture 2" descr="rouge scientifique formel mouse clip Ru Maladie Sans abri">
              <a:extLst>
                <a:ext uri="{FF2B5EF4-FFF2-40B4-BE49-F238E27FC236}">
                  <a16:creationId xmlns:a16="http://schemas.microsoft.com/office/drawing/2014/main" id="{27E6EB91-244B-3D8F-7AB6-220B4ECDD7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1975" y="2919009"/>
              <a:ext cx="598748" cy="59080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7E18C725-30ED-8B15-5C8B-6ECEC7EA2FD4}"/>
              </a:ext>
            </a:extLst>
          </p:cNvPr>
          <p:cNvSpPr txBox="1"/>
          <p:nvPr/>
        </p:nvSpPr>
        <p:spPr>
          <a:xfrm>
            <a:off x="47992" y="3090105"/>
            <a:ext cx="2604649" cy="1200329"/>
          </a:xfrm>
          <a:prstGeom prst="rect">
            <a:avLst/>
          </a:prstGeom>
          <a:noFill/>
        </p:spPr>
        <p:txBody>
          <a:bodyPr wrap="square">
            <a:spAutoFit/>
          </a:bodyPr>
          <a:lstStyle/>
          <a:p>
            <a:r>
              <a:rPr lang="en-US" sz="1800" dirty="0">
                <a:effectLst/>
                <a:latin typeface="Calibri" panose="020F0502020204030204" pitchFamily="34" charset="0"/>
                <a:ea typeface="Aptos" panose="020B0004020202020204" pitchFamily="34" charset="0"/>
                <a:cs typeface="Calibri" panose="020F0502020204030204" pitchFamily="34" charset="0"/>
              </a:rPr>
              <a:t>1. Filter out random background noise that is embedded within a series of sound sequences</a:t>
            </a:r>
            <a:r>
              <a:rPr lang="en-US"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203CE856-63A5-9DB0-4D75-523474393061}"/>
              </a:ext>
            </a:extLst>
          </p:cNvPr>
          <p:cNvGrpSpPr/>
          <p:nvPr/>
        </p:nvGrpSpPr>
        <p:grpSpPr>
          <a:xfrm>
            <a:off x="3115108" y="5880540"/>
            <a:ext cx="4225637" cy="831216"/>
            <a:chOff x="192004" y="1390602"/>
            <a:chExt cx="3314469" cy="831216"/>
          </a:xfrm>
        </p:grpSpPr>
        <p:sp>
          <p:nvSpPr>
            <p:cNvPr id="41" name="TextBox 40">
              <a:extLst>
                <a:ext uri="{FF2B5EF4-FFF2-40B4-BE49-F238E27FC236}">
                  <a16:creationId xmlns:a16="http://schemas.microsoft.com/office/drawing/2014/main" id="{327FE612-83B5-4785-4115-485CD15EEEDE}"/>
                </a:ext>
              </a:extLst>
            </p:cNvPr>
            <p:cNvSpPr txBox="1"/>
            <p:nvPr/>
          </p:nvSpPr>
          <p:spPr>
            <a:xfrm>
              <a:off x="224304" y="1390602"/>
              <a:ext cx="3282169" cy="646331"/>
            </a:xfrm>
            <a:prstGeom prst="rect">
              <a:avLst/>
            </a:prstGeom>
            <a:noFill/>
          </p:spPr>
          <p:txBody>
            <a:bodyPr wrap="square" rtlCol="0">
              <a:spAutoFit/>
            </a:bodyPr>
            <a:lstStyle/>
            <a:p>
              <a:r>
                <a:rPr lang="en-US" dirty="0"/>
                <a:t>Inferior colliculus </a:t>
              </a:r>
              <a:r>
                <a:rPr lang="en-US" dirty="0">
                  <a:sym typeface="Wingdings" pitchFamily="2" charset="2"/>
                </a:rPr>
                <a:t> unsupervised contextual learning</a:t>
              </a:r>
              <a:endParaRPr lang="en-US" dirty="0"/>
            </a:p>
          </p:txBody>
        </p:sp>
        <p:sp>
          <p:nvSpPr>
            <p:cNvPr id="45" name="TextBox 44">
              <a:extLst>
                <a:ext uri="{FF2B5EF4-FFF2-40B4-BE49-F238E27FC236}">
                  <a16:creationId xmlns:a16="http://schemas.microsoft.com/office/drawing/2014/main" id="{6C4E3C23-4A44-9C8A-37E4-FA5529688751}"/>
                </a:ext>
              </a:extLst>
            </p:cNvPr>
            <p:cNvSpPr txBox="1"/>
            <p:nvPr/>
          </p:nvSpPr>
          <p:spPr>
            <a:xfrm>
              <a:off x="192004" y="1967902"/>
              <a:ext cx="2906512" cy="253916"/>
            </a:xfrm>
            <a:prstGeom prst="rect">
              <a:avLst/>
            </a:prstGeom>
            <a:noFill/>
          </p:spPr>
          <p:txBody>
            <a:bodyPr wrap="square">
              <a:spAutoFit/>
            </a:bodyPr>
            <a:lstStyle/>
            <a:p>
              <a:r>
                <a:rPr lang="en-US" sz="1050" dirty="0">
                  <a:effectLst/>
                  <a:latin typeface="Arial" panose="020B0604020202020204" pitchFamily="34" charset="0"/>
                  <a:ea typeface="Aptos" panose="020B0004020202020204" pitchFamily="34" charset="0"/>
                </a:rPr>
                <a:t>(Cruces-Solís et al., 2018, Chen et al., 2023)</a:t>
              </a:r>
              <a:r>
                <a:rPr lang="en-US" sz="1050" dirty="0">
                  <a:effectLst/>
                </a:rPr>
                <a:t> </a:t>
              </a:r>
              <a:endParaRPr lang="en-US" sz="1050" dirty="0"/>
            </a:p>
          </p:txBody>
        </p:sp>
      </p:grpSp>
    </p:spTree>
    <p:extLst>
      <p:ext uri="{BB962C8B-B14F-4D97-AF65-F5344CB8AC3E}">
        <p14:creationId xmlns:p14="http://schemas.microsoft.com/office/powerpoint/2010/main" val="37597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5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250"/>
                            </p:stCondLst>
                            <p:childTnLst>
                              <p:par>
                                <p:cTn id="12" presetID="1" presetClass="entr" presetSubtype="0" fill="hold" grpId="0" nodeType="afterEffect">
                                  <p:stCondLst>
                                    <p:cond delay="25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25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250"/>
                                  </p:stCondLst>
                                  <p:childTnLst>
                                    <p:set>
                                      <p:cBhvr>
                                        <p:cTn id="22" dur="1" fill="hold">
                                          <p:stCondLst>
                                            <p:cond delay="0"/>
                                          </p:stCondLst>
                                        </p:cTn>
                                        <p:tgtEl>
                                          <p:spTgt spid="14"/>
                                        </p:tgtEl>
                                        <p:attrNameLst>
                                          <p:attrName>style.visibility</p:attrName>
                                        </p:attrNameLst>
                                      </p:cBhvr>
                                      <p:to>
                                        <p:strVal val="visible"/>
                                      </p:to>
                                    </p:set>
                                  </p:childTnLst>
                                </p:cTn>
                              </p:par>
                            </p:childTnLst>
                          </p:cTn>
                        </p:par>
                        <p:par>
                          <p:cTn id="23" fill="hold">
                            <p:stCondLst>
                              <p:cond delay="1250"/>
                            </p:stCondLst>
                            <p:childTnLst>
                              <p:par>
                                <p:cTn id="24" presetID="1" presetClass="entr" presetSubtype="0"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25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p:stCondLst>
                              <p:cond delay="1750"/>
                            </p:stCondLst>
                            <p:childTnLst>
                              <p:par>
                                <p:cTn id="30" presetID="1" presetClass="entr" presetSubtype="0" fill="hold" grpId="0" nodeType="afterEffect">
                                  <p:stCondLst>
                                    <p:cond delay="25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2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6"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4B5DD5-1260-5893-5947-1FB1590AE185}"/>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9ED09DAE-06BD-52BA-A40E-CD5C5C55204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DA3A75D9-189A-3FD7-AF2E-2F97D7EA162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3567EB67-5009-F2E2-D9F6-7A34D955A11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F1E87C43-E217-85A2-967B-5B1248883BC1}"/>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solidFill>
              </a:rPr>
              <a:t>Present – PhD in Computational Neuroscience</a:t>
            </a:r>
            <a:endParaRPr lang="en-DE" sz="3600" b="1" dirty="0">
              <a:solidFill>
                <a:schemeClr val="tx1"/>
              </a:solidFill>
            </a:endParaRPr>
          </a:p>
        </p:txBody>
      </p:sp>
      <p:cxnSp>
        <p:nvCxnSpPr>
          <p:cNvPr id="14" name="Straight Connector 13">
            <a:extLst>
              <a:ext uri="{FF2B5EF4-FFF2-40B4-BE49-F238E27FC236}">
                <a16:creationId xmlns:a16="http://schemas.microsoft.com/office/drawing/2014/main" id="{57A20C37-D6FA-60ED-3FB1-924AAECEDC89}"/>
              </a:ext>
            </a:extLst>
          </p:cNvPr>
          <p:cNvCxnSpPr>
            <a:cxnSpLocks/>
          </p:cNvCxnSpPr>
          <p:nvPr/>
        </p:nvCxnSpPr>
        <p:spPr>
          <a:xfrm>
            <a:off x="4910309" y="1217626"/>
            <a:ext cx="0" cy="41731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5432AC-6CDE-D16D-45AA-9EDB6F964A39}"/>
              </a:ext>
            </a:extLst>
          </p:cNvPr>
          <p:cNvSpPr txBox="1"/>
          <p:nvPr/>
        </p:nvSpPr>
        <p:spPr>
          <a:xfrm>
            <a:off x="-166379" y="843013"/>
            <a:ext cx="4409072"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Main Objectives</a:t>
            </a:r>
            <a:endParaRPr lang="en-DE" sz="2400" b="1" u="sng"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1FADD3C4-7C0B-C07F-D829-C7A43BA710F1}"/>
              </a:ext>
            </a:extLst>
          </p:cNvPr>
          <p:cNvSpPr txBox="1"/>
          <p:nvPr/>
        </p:nvSpPr>
        <p:spPr>
          <a:xfrm>
            <a:off x="7253931" y="938513"/>
            <a:ext cx="3145100"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How do we study it?</a:t>
            </a:r>
            <a:endParaRPr lang="en-DE" sz="2400" b="1" u="sng"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77F78DF1-E83A-7C8B-5C27-2F5738A1E4C1}"/>
              </a:ext>
            </a:extLst>
          </p:cNvPr>
          <p:cNvSpPr>
            <a:spLocks noGrp="1"/>
          </p:cNvSpPr>
          <p:nvPr>
            <p:ph type="dt" sz="half" idx="10"/>
          </p:nvPr>
        </p:nvSpPr>
        <p:spPr/>
        <p:txBody>
          <a:bodyPr/>
          <a:lstStyle/>
          <a:p>
            <a:fld id="{CC1C68D8-D5D8-4C68-80B6-9C3B8B57E96D}" type="datetime8">
              <a:rPr lang="en-DE" smtClean="0"/>
              <a:t>5/13/24 1:56 PM</a:t>
            </a:fld>
            <a:endParaRPr lang="en-DE"/>
          </a:p>
        </p:txBody>
      </p:sp>
      <p:sp>
        <p:nvSpPr>
          <p:cNvPr id="5" name="Slide Number Placeholder 4">
            <a:extLst>
              <a:ext uri="{FF2B5EF4-FFF2-40B4-BE49-F238E27FC236}">
                <a16:creationId xmlns:a16="http://schemas.microsoft.com/office/drawing/2014/main" id="{8D1C0E45-0C9E-F1FC-5605-8AFFB8F189B8}"/>
              </a:ext>
            </a:extLst>
          </p:cNvPr>
          <p:cNvSpPr>
            <a:spLocks noGrp="1"/>
          </p:cNvSpPr>
          <p:nvPr>
            <p:ph type="sldNum" sz="quarter" idx="12"/>
          </p:nvPr>
        </p:nvSpPr>
        <p:spPr/>
        <p:txBody>
          <a:bodyPr/>
          <a:lstStyle/>
          <a:p>
            <a:fld id="{8D002933-DA69-4593-A8BE-46BA8199777B}" type="slidenum">
              <a:rPr lang="en-DE" smtClean="0"/>
              <a:t>22</a:t>
            </a:fld>
            <a:endParaRPr lang="en-DE"/>
          </a:p>
        </p:txBody>
      </p:sp>
      <p:sp>
        <p:nvSpPr>
          <p:cNvPr id="26" name="TextBox 25">
            <a:extLst>
              <a:ext uri="{FF2B5EF4-FFF2-40B4-BE49-F238E27FC236}">
                <a16:creationId xmlns:a16="http://schemas.microsoft.com/office/drawing/2014/main" id="{D490FA4A-E7A5-3E05-7086-5FFECD9F1E59}"/>
              </a:ext>
            </a:extLst>
          </p:cNvPr>
          <p:cNvSpPr txBox="1"/>
          <p:nvPr/>
        </p:nvSpPr>
        <p:spPr>
          <a:xfrm>
            <a:off x="-55193" y="1455064"/>
            <a:ext cx="4409072" cy="423514"/>
          </a:xfrm>
          <a:prstGeom prst="rect">
            <a:avLst/>
          </a:prstGeom>
          <a:noFill/>
        </p:spPr>
        <p:txBody>
          <a:bodyPr wrap="square">
            <a:spAutoFit/>
          </a:bodyPr>
          <a:lstStyle/>
          <a:p>
            <a:pPr algn="just">
              <a:lnSpc>
                <a:spcPct val="150000"/>
              </a:lnSpc>
              <a:tabLst>
                <a:tab pos="457200" algn="l"/>
              </a:tabLst>
            </a:pPr>
            <a:r>
              <a:rPr lang="en-US" sz="1600" b="1" kern="0" dirty="0">
                <a:latin typeface="Calibri" panose="020F0502020204030204" pitchFamily="34" charset="0"/>
                <a:ea typeface="Times New Roman" panose="02020603050405020304" pitchFamily="18" charset="0"/>
                <a:cs typeface="Calibri" panose="020F0502020204030204" pitchFamily="34" charset="0"/>
              </a:rPr>
              <a:t>1. Temporal Dynamics of Sensory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DAC02112-9BFB-8664-4BB3-E6815A3C1A60}"/>
              </a:ext>
            </a:extLst>
          </p:cNvPr>
          <p:cNvSpPr txBox="1"/>
          <p:nvPr/>
        </p:nvSpPr>
        <p:spPr>
          <a:xfrm>
            <a:off x="-7331" y="3333734"/>
            <a:ext cx="3862253"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2. Noise Invariant Representation of Sound Sequences</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51095143-9A2A-14C3-948A-822637DBFEA6}"/>
              </a:ext>
            </a:extLst>
          </p:cNvPr>
          <p:cNvSpPr txBox="1"/>
          <p:nvPr/>
        </p:nvSpPr>
        <p:spPr>
          <a:xfrm>
            <a:off x="-2059" y="4742825"/>
            <a:ext cx="3768752"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3. Cortico-Collicular Interactions in Auditory Learning and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0EFC08A3-93E6-BC82-C59A-2BA013D2F6A2}"/>
              </a:ext>
            </a:extLst>
          </p:cNvPr>
          <p:cNvSpPr txBox="1"/>
          <p:nvPr/>
        </p:nvSpPr>
        <p:spPr>
          <a:xfrm>
            <a:off x="5220852" y="1556457"/>
            <a:ext cx="3146439" cy="369332"/>
          </a:xfrm>
          <a:prstGeom prst="rect">
            <a:avLst/>
          </a:prstGeom>
          <a:noFill/>
        </p:spPr>
        <p:txBody>
          <a:bodyPr wrap="none" rtlCol="0">
            <a:spAutoFit/>
          </a:bodyPr>
          <a:lstStyle/>
          <a:p>
            <a:r>
              <a:rPr lang="en-US" u="sng" dirty="0"/>
              <a:t>Neural data analysis (IC and A1)</a:t>
            </a:r>
          </a:p>
        </p:txBody>
      </p:sp>
      <p:sp>
        <p:nvSpPr>
          <p:cNvPr id="38" name="TextBox 37">
            <a:extLst>
              <a:ext uri="{FF2B5EF4-FFF2-40B4-BE49-F238E27FC236}">
                <a16:creationId xmlns:a16="http://schemas.microsoft.com/office/drawing/2014/main" id="{28F8E1A1-2232-09A9-F8C0-C10AE4EDB7AE}"/>
              </a:ext>
            </a:extLst>
          </p:cNvPr>
          <p:cNvSpPr txBox="1"/>
          <p:nvPr/>
        </p:nvSpPr>
        <p:spPr>
          <a:xfrm>
            <a:off x="5220852" y="1969713"/>
            <a:ext cx="3585938" cy="584775"/>
          </a:xfrm>
          <a:prstGeom prst="rect">
            <a:avLst/>
          </a:prstGeom>
          <a:noFill/>
        </p:spPr>
        <p:txBody>
          <a:bodyPr wrap="square" rtlCol="0">
            <a:spAutoFit/>
          </a:bodyPr>
          <a:lstStyle/>
          <a:p>
            <a:r>
              <a:rPr lang="en-US" sz="1600" dirty="0"/>
              <a:t>Spike sorting and Dimensionality reduction techniques (e.g., PCA)</a:t>
            </a:r>
          </a:p>
        </p:txBody>
      </p:sp>
      <p:sp>
        <p:nvSpPr>
          <p:cNvPr id="45" name="TextBox 44">
            <a:extLst>
              <a:ext uri="{FF2B5EF4-FFF2-40B4-BE49-F238E27FC236}">
                <a16:creationId xmlns:a16="http://schemas.microsoft.com/office/drawing/2014/main" id="{7B91E9F6-3920-2190-B434-DEE1075DA386}"/>
              </a:ext>
            </a:extLst>
          </p:cNvPr>
          <p:cNvSpPr txBox="1"/>
          <p:nvPr/>
        </p:nvSpPr>
        <p:spPr>
          <a:xfrm>
            <a:off x="651307" y="3928327"/>
            <a:ext cx="2764602" cy="307777"/>
          </a:xfrm>
          <a:prstGeom prst="rect">
            <a:avLst/>
          </a:prstGeom>
          <a:noFill/>
        </p:spPr>
        <p:txBody>
          <a:bodyPr wrap="square">
            <a:spAutoFit/>
          </a:bodyPr>
          <a:lstStyle/>
          <a:p>
            <a:pPr algn="just"/>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Stability of sensory representation</a:t>
            </a:r>
            <a:endParaRPr lang="en-US" sz="1400" dirty="0">
              <a:solidFill>
                <a:srgbClr val="FF0000"/>
              </a:solidFill>
            </a:endParaRPr>
          </a:p>
        </p:txBody>
      </p:sp>
      <p:sp>
        <p:nvSpPr>
          <p:cNvPr id="48" name="TextBox 47">
            <a:extLst>
              <a:ext uri="{FF2B5EF4-FFF2-40B4-BE49-F238E27FC236}">
                <a16:creationId xmlns:a16="http://schemas.microsoft.com/office/drawing/2014/main" id="{2399E239-0A43-2C83-F40E-74E13E95A226}"/>
              </a:ext>
            </a:extLst>
          </p:cNvPr>
          <p:cNvSpPr txBox="1"/>
          <p:nvPr/>
        </p:nvSpPr>
        <p:spPr>
          <a:xfrm>
            <a:off x="9117334" y="1543825"/>
            <a:ext cx="2563394" cy="369332"/>
          </a:xfrm>
          <a:prstGeom prst="rect">
            <a:avLst/>
          </a:prstGeom>
          <a:noFill/>
        </p:spPr>
        <p:txBody>
          <a:bodyPr wrap="none" rtlCol="0">
            <a:spAutoFit/>
          </a:bodyPr>
          <a:lstStyle/>
          <a:p>
            <a:r>
              <a:rPr lang="en-US" u="sng" dirty="0"/>
              <a:t>Computational modelling</a:t>
            </a:r>
          </a:p>
        </p:txBody>
      </p:sp>
      <p:sp>
        <p:nvSpPr>
          <p:cNvPr id="50" name="TextBox 49">
            <a:extLst>
              <a:ext uri="{FF2B5EF4-FFF2-40B4-BE49-F238E27FC236}">
                <a16:creationId xmlns:a16="http://schemas.microsoft.com/office/drawing/2014/main" id="{970BE196-C99D-E0D9-B816-8F2407EB0FA2}"/>
              </a:ext>
            </a:extLst>
          </p:cNvPr>
          <p:cNvSpPr txBox="1"/>
          <p:nvPr/>
        </p:nvSpPr>
        <p:spPr>
          <a:xfrm>
            <a:off x="10385002" y="2392862"/>
            <a:ext cx="1853955" cy="1169551"/>
          </a:xfrm>
          <a:prstGeom prst="rect">
            <a:avLst/>
          </a:prstGeom>
          <a:noFill/>
        </p:spPr>
        <p:txBody>
          <a:bodyPr wrap="square" rtlCol="0">
            <a:spAutoFit/>
          </a:bodyPr>
          <a:lstStyle/>
          <a:p>
            <a:pPr algn="ctr"/>
            <a:r>
              <a:rPr lang="en-US" sz="1400" dirty="0"/>
              <a:t>Dynamical systems analysis </a:t>
            </a:r>
          </a:p>
          <a:p>
            <a:r>
              <a:rPr lang="en-US" sz="1400" b="1" dirty="0"/>
              <a:t>Latent State Representation and</a:t>
            </a:r>
            <a:r>
              <a:rPr lang="en-US" sz="1400" dirty="0"/>
              <a:t> </a:t>
            </a:r>
            <a:br>
              <a:rPr lang="en-US" sz="1400" dirty="0"/>
            </a:br>
            <a:r>
              <a:rPr lang="en-US" sz="1400" b="1" dirty="0"/>
              <a:t>stability analysis</a:t>
            </a:r>
          </a:p>
        </p:txBody>
      </p:sp>
      <p:sp>
        <p:nvSpPr>
          <p:cNvPr id="12" name="TextBox 11">
            <a:extLst>
              <a:ext uri="{FF2B5EF4-FFF2-40B4-BE49-F238E27FC236}">
                <a16:creationId xmlns:a16="http://schemas.microsoft.com/office/drawing/2014/main" id="{7291EE05-C620-4857-E408-DC1D1EC92002}"/>
              </a:ext>
            </a:extLst>
          </p:cNvPr>
          <p:cNvSpPr txBox="1"/>
          <p:nvPr/>
        </p:nvSpPr>
        <p:spPr>
          <a:xfrm>
            <a:off x="5128047" y="4584480"/>
            <a:ext cx="3294107" cy="646331"/>
          </a:xfrm>
          <a:prstGeom prst="rect">
            <a:avLst/>
          </a:prstGeom>
          <a:noFill/>
        </p:spPr>
        <p:txBody>
          <a:bodyPr wrap="square" rtlCol="0">
            <a:spAutoFit/>
          </a:bodyPr>
          <a:lstStyle/>
          <a:p>
            <a:r>
              <a:rPr lang="en-US" dirty="0"/>
              <a:t>Cross correlation, Granger Causality, Phase coherence</a:t>
            </a:r>
          </a:p>
        </p:txBody>
      </p:sp>
      <p:sp>
        <p:nvSpPr>
          <p:cNvPr id="13" name="TextBox 12">
            <a:extLst>
              <a:ext uri="{FF2B5EF4-FFF2-40B4-BE49-F238E27FC236}">
                <a16:creationId xmlns:a16="http://schemas.microsoft.com/office/drawing/2014/main" id="{EB90C107-3337-07AC-6983-33C4E56E9B63}"/>
              </a:ext>
            </a:extLst>
          </p:cNvPr>
          <p:cNvSpPr txBox="1"/>
          <p:nvPr/>
        </p:nvSpPr>
        <p:spPr>
          <a:xfrm>
            <a:off x="8770418" y="4493181"/>
            <a:ext cx="3385210" cy="923330"/>
          </a:xfrm>
          <a:prstGeom prst="rect">
            <a:avLst/>
          </a:prstGeom>
          <a:noFill/>
        </p:spPr>
        <p:txBody>
          <a:bodyPr wrap="square" rtlCol="0">
            <a:spAutoFit/>
          </a:bodyPr>
          <a:lstStyle/>
          <a:p>
            <a:r>
              <a:rPr lang="en-US" dirty="0"/>
              <a:t>Network model between IC and A1 – study the effect of cortical inhibition on IC </a:t>
            </a:r>
          </a:p>
        </p:txBody>
      </p:sp>
      <p:grpSp>
        <p:nvGrpSpPr>
          <p:cNvPr id="22" name="Group 21">
            <a:extLst>
              <a:ext uri="{FF2B5EF4-FFF2-40B4-BE49-F238E27FC236}">
                <a16:creationId xmlns:a16="http://schemas.microsoft.com/office/drawing/2014/main" id="{1324DCAD-E4A0-B57F-9BA6-21B2D00799B0}"/>
              </a:ext>
            </a:extLst>
          </p:cNvPr>
          <p:cNvGrpSpPr/>
          <p:nvPr/>
        </p:nvGrpSpPr>
        <p:grpSpPr>
          <a:xfrm>
            <a:off x="566352" y="1842838"/>
            <a:ext cx="3076636" cy="1254599"/>
            <a:chOff x="566352" y="1842838"/>
            <a:chExt cx="3076636" cy="1254599"/>
          </a:xfrm>
        </p:grpSpPr>
        <p:sp>
          <p:nvSpPr>
            <p:cNvPr id="42" name="TextBox 41">
              <a:extLst>
                <a:ext uri="{FF2B5EF4-FFF2-40B4-BE49-F238E27FC236}">
                  <a16:creationId xmlns:a16="http://schemas.microsoft.com/office/drawing/2014/main" id="{EFF94F50-5601-26DA-B04E-E35547236626}"/>
                </a:ext>
              </a:extLst>
            </p:cNvPr>
            <p:cNvSpPr txBox="1"/>
            <p:nvPr/>
          </p:nvSpPr>
          <p:spPr>
            <a:xfrm>
              <a:off x="566352" y="1842838"/>
              <a:ext cx="1372296" cy="307777"/>
            </a:xfrm>
            <a:prstGeom prst="rect">
              <a:avLst/>
            </a:prstGeom>
            <a:noFill/>
          </p:spPr>
          <p:txBody>
            <a:bodyPr wrap="square">
              <a:spAutoFit/>
            </a:bodyPr>
            <a:lstStyle/>
            <a:p>
              <a:pPr algn="just"/>
              <a:r>
                <a:rPr lang="en-US" sz="1400" dirty="0">
                  <a:solidFill>
                    <a:srgbClr val="FF0000"/>
                  </a:solidFill>
                </a:rPr>
                <a:t>Individual tones</a:t>
              </a:r>
            </a:p>
          </p:txBody>
        </p:sp>
        <p:pic>
          <p:nvPicPr>
            <p:cNvPr id="15" name="Picture 14">
              <a:extLst>
                <a:ext uri="{FF2B5EF4-FFF2-40B4-BE49-F238E27FC236}">
                  <a16:creationId xmlns:a16="http://schemas.microsoft.com/office/drawing/2014/main" id="{D08AACE2-5FE5-F285-BF40-D1B06C9027A7}"/>
                </a:ext>
              </a:extLst>
            </p:cNvPr>
            <p:cNvPicPr>
              <a:picLocks noChangeAspect="1"/>
            </p:cNvPicPr>
            <p:nvPr/>
          </p:nvPicPr>
          <p:blipFill>
            <a:blip r:embed="rId3"/>
            <a:stretch>
              <a:fillRect/>
            </a:stretch>
          </p:blipFill>
          <p:spPr>
            <a:xfrm>
              <a:off x="2239037" y="2245057"/>
              <a:ext cx="1361537" cy="778687"/>
            </a:xfrm>
            <a:prstGeom prst="rect">
              <a:avLst/>
            </a:prstGeom>
          </p:spPr>
        </p:pic>
        <p:pic>
          <p:nvPicPr>
            <p:cNvPr id="18" name="Picture 17">
              <a:extLst>
                <a:ext uri="{FF2B5EF4-FFF2-40B4-BE49-F238E27FC236}">
                  <a16:creationId xmlns:a16="http://schemas.microsoft.com/office/drawing/2014/main" id="{695247F0-7C22-25D9-FF8D-D8ED6A45652B}"/>
                </a:ext>
              </a:extLst>
            </p:cNvPr>
            <p:cNvPicPr>
              <a:picLocks noChangeAspect="1"/>
            </p:cNvPicPr>
            <p:nvPr/>
          </p:nvPicPr>
          <p:blipFill>
            <a:blip r:embed="rId4"/>
            <a:stretch>
              <a:fillRect/>
            </a:stretch>
          </p:blipFill>
          <p:spPr>
            <a:xfrm>
              <a:off x="1193022" y="2250318"/>
              <a:ext cx="118957" cy="847119"/>
            </a:xfrm>
            <a:prstGeom prst="rect">
              <a:avLst/>
            </a:prstGeom>
          </p:spPr>
        </p:pic>
        <p:sp>
          <p:nvSpPr>
            <p:cNvPr id="19" name="TextBox 18">
              <a:extLst>
                <a:ext uri="{FF2B5EF4-FFF2-40B4-BE49-F238E27FC236}">
                  <a16:creationId xmlns:a16="http://schemas.microsoft.com/office/drawing/2014/main" id="{A9FC211F-0385-A591-882D-8B2D9E75816F}"/>
                </a:ext>
              </a:extLst>
            </p:cNvPr>
            <p:cNvSpPr txBox="1"/>
            <p:nvPr/>
          </p:nvSpPr>
          <p:spPr>
            <a:xfrm>
              <a:off x="2270692" y="1848954"/>
              <a:ext cx="1372296" cy="307777"/>
            </a:xfrm>
            <a:prstGeom prst="rect">
              <a:avLst/>
            </a:prstGeom>
            <a:noFill/>
          </p:spPr>
          <p:txBody>
            <a:bodyPr wrap="square">
              <a:spAutoFit/>
            </a:bodyPr>
            <a:lstStyle/>
            <a:p>
              <a:pPr algn="just"/>
              <a:r>
                <a:rPr lang="en-US" sz="1400" dirty="0">
                  <a:solidFill>
                    <a:srgbClr val="FF0000"/>
                  </a:solidFill>
                </a:rPr>
                <a:t>One sequence</a:t>
              </a:r>
            </a:p>
          </p:txBody>
        </p:sp>
        <p:cxnSp>
          <p:nvCxnSpPr>
            <p:cNvPr id="21" name="Straight Arrow Connector 20">
              <a:extLst>
                <a:ext uri="{FF2B5EF4-FFF2-40B4-BE49-F238E27FC236}">
                  <a16:creationId xmlns:a16="http://schemas.microsoft.com/office/drawing/2014/main" id="{8C80776E-9336-BC86-73B4-31CC3D5D5104}"/>
                </a:ext>
              </a:extLst>
            </p:cNvPr>
            <p:cNvCxnSpPr/>
            <p:nvPr/>
          </p:nvCxnSpPr>
          <p:spPr>
            <a:xfrm>
              <a:off x="1740401" y="2618240"/>
              <a:ext cx="469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pic>
        <p:nvPicPr>
          <p:cNvPr id="30" name="Picture 29">
            <a:extLst>
              <a:ext uri="{FF2B5EF4-FFF2-40B4-BE49-F238E27FC236}">
                <a16:creationId xmlns:a16="http://schemas.microsoft.com/office/drawing/2014/main" id="{B8FB8C5A-EB57-112B-97C8-B62E75BFC8CE}"/>
              </a:ext>
            </a:extLst>
          </p:cNvPr>
          <p:cNvPicPr>
            <a:picLocks noChangeAspect="1"/>
          </p:cNvPicPr>
          <p:nvPr/>
        </p:nvPicPr>
        <p:blipFill>
          <a:blip r:embed="rId5"/>
          <a:stretch>
            <a:fillRect/>
          </a:stretch>
        </p:blipFill>
        <p:spPr>
          <a:xfrm>
            <a:off x="5128047" y="2642178"/>
            <a:ext cx="3355622" cy="1440037"/>
          </a:xfrm>
          <a:prstGeom prst="rect">
            <a:avLst/>
          </a:prstGeom>
        </p:spPr>
      </p:pic>
      <p:pic>
        <p:nvPicPr>
          <p:cNvPr id="11268" name="Picture 4" descr="The RNN autoencoder architecture for SQL injection attacks detection. |  Download Scientific Diagram">
            <a:extLst>
              <a:ext uri="{FF2B5EF4-FFF2-40B4-BE49-F238E27FC236}">
                <a16:creationId xmlns:a16="http://schemas.microsoft.com/office/drawing/2014/main" id="{562BF1F4-D1FA-F3C9-E63B-69363A41C7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797" t="7634" r="48132" b="7634"/>
          <a:stretch/>
        </p:blipFill>
        <p:spPr bwMode="auto">
          <a:xfrm>
            <a:off x="8884811" y="1951325"/>
            <a:ext cx="1578212" cy="166502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645C9B9-439E-00CF-2F77-09453E4FF970}"/>
              </a:ext>
            </a:extLst>
          </p:cNvPr>
          <p:cNvSpPr txBox="1"/>
          <p:nvPr/>
        </p:nvSpPr>
        <p:spPr>
          <a:xfrm>
            <a:off x="10463023" y="2067002"/>
            <a:ext cx="1792969" cy="338554"/>
          </a:xfrm>
          <a:prstGeom prst="rect">
            <a:avLst/>
          </a:prstGeom>
          <a:noFill/>
        </p:spPr>
        <p:txBody>
          <a:bodyPr wrap="square" rtlCol="0">
            <a:spAutoFit/>
          </a:bodyPr>
          <a:lstStyle/>
          <a:p>
            <a:r>
              <a:rPr lang="en-US" sz="1600" dirty="0"/>
              <a:t>RNN autoencoder</a:t>
            </a:r>
            <a:endParaRPr lang="en-US" sz="1600" b="1" dirty="0"/>
          </a:p>
        </p:txBody>
      </p:sp>
      <p:sp>
        <p:nvSpPr>
          <p:cNvPr id="37" name="TextBox 36">
            <a:extLst>
              <a:ext uri="{FF2B5EF4-FFF2-40B4-BE49-F238E27FC236}">
                <a16:creationId xmlns:a16="http://schemas.microsoft.com/office/drawing/2014/main" id="{54F49F1A-34F4-08A9-D610-328CAEBA308F}"/>
              </a:ext>
            </a:extLst>
          </p:cNvPr>
          <p:cNvSpPr txBox="1"/>
          <p:nvPr/>
        </p:nvSpPr>
        <p:spPr>
          <a:xfrm>
            <a:off x="1356123" y="6099638"/>
            <a:ext cx="9887387" cy="369332"/>
          </a:xfrm>
          <a:prstGeom prst="rect">
            <a:avLst/>
          </a:prstGeom>
          <a:noFill/>
        </p:spPr>
        <p:txBody>
          <a:bodyPr wrap="none" rtlCol="0">
            <a:spAutoFit/>
          </a:bodyPr>
          <a:lstStyle/>
          <a:p>
            <a:r>
              <a:rPr lang="en-US" b="1" dirty="0"/>
              <a:t>Theoretical/computational framework for unsupervised auditory contextual learning within IC and A1</a:t>
            </a:r>
          </a:p>
        </p:txBody>
      </p:sp>
      <p:sp>
        <p:nvSpPr>
          <p:cNvPr id="3" name="TextBox 2">
            <a:extLst>
              <a:ext uri="{FF2B5EF4-FFF2-40B4-BE49-F238E27FC236}">
                <a16:creationId xmlns:a16="http://schemas.microsoft.com/office/drawing/2014/main" id="{B6E269D4-F750-0DE9-CE99-02F259FFCA12}"/>
              </a:ext>
            </a:extLst>
          </p:cNvPr>
          <p:cNvSpPr txBox="1"/>
          <p:nvPr/>
        </p:nvSpPr>
        <p:spPr>
          <a:xfrm>
            <a:off x="556347" y="5365446"/>
            <a:ext cx="2764602" cy="307777"/>
          </a:xfrm>
          <a:prstGeom prst="rect">
            <a:avLst/>
          </a:prstGeom>
          <a:noFill/>
        </p:spPr>
        <p:txBody>
          <a:bodyPr wrap="square">
            <a:spAutoFit/>
          </a:bodyPr>
          <a:lstStyle/>
          <a:p>
            <a:pPr algn="ct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Cortical inhibition on IC</a:t>
            </a:r>
            <a:endParaRPr lang="en-US" sz="1400" dirty="0">
              <a:solidFill>
                <a:srgbClr val="FF0000"/>
              </a:solidFill>
            </a:endParaRPr>
          </a:p>
        </p:txBody>
      </p:sp>
      <p:sp>
        <p:nvSpPr>
          <p:cNvPr id="6" name="TextBox 5">
            <a:extLst>
              <a:ext uri="{FF2B5EF4-FFF2-40B4-BE49-F238E27FC236}">
                <a16:creationId xmlns:a16="http://schemas.microsoft.com/office/drawing/2014/main" id="{F0A92158-6846-2D9D-7B1F-0B5DB0A175CC}"/>
              </a:ext>
            </a:extLst>
          </p:cNvPr>
          <p:cNvSpPr txBox="1"/>
          <p:nvPr/>
        </p:nvSpPr>
        <p:spPr>
          <a:xfrm>
            <a:off x="2883997" y="5715751"/>
            <a:ext cx="6424003" cy="369332"/>
          </a:xfrm>
          <a:prstGeom prst="rect">
            <a:avLst/>
          </a:prstGeom>
          <a:noFill/>
        </p:spPr>
        <p:txBody>
          <a:bodyPr wrap="none" rtlCol="0">
            <a:spAutoFit/>
          </a:bodyPr>
          <a:lstStyle/>
          <a:p>
            <a:r>
              <a:rPr lang="en-US" dirty="0"/>
              <a:t>Next steps </a:t>
            </a:r>
            <a:r>
              <a:rPr lang="en-US" dirty="0">
                <a:sym typeface="Wingdings" pitchFamily="2" charset="2"/>
              </a:rPr>
              <a:t> </a:t>
            </a:r>
            <a:r>
              <a:rPr lang="en-US">
                <a:sym typeface="Wingdings" pitchFamily="2" charset="2"/>
              </a:rPr>
              <a:t>Two sequences (</a:t>
            </a:r>
            <a:r>
              <a:rPr lang="en-US" dirty="0">
                <a:sym typeface="Wingdings" pitchFamily="2" charset="2"/>
              </a:rPr>
              <a:t>ambiguity), more naturalistic sounds</a:t>
            </a:r>
            <a:endParaRPr lang="en-US" dirty="0"/>
          </a:p>
        </p:txBody>
      </p:sp>
    </p:spTree>
    <p:extLst>
      <p:ext uri="{BB962C8B-B14F-4D97-AF65-F5344CB8AC3E}">
        <p14:creationId xmlns:p14="http://schemas.microsoft.com/office/powerpoint/2010/main" val="263227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6" grpId="0"/>
      <p:bldP spid="29" grpId="0"/>
      <p:bldP spid="31" grpId="0"/>
      <p:bldP spid="35" grpId="0"/>
      <p:bldP spid="38" grpId="0"/>
      <p:bldP spid="45" grpId="0"/>
      <p:bldP spid="48" grpId="0"/>
      <p:bldP spid="50" grpId="0"/>
      <p:bldP spid="12" grpId="0"/>
      <p:bldP spid="13" grpId="0"/>
      <p:bldP spid="34" grpId="0"/>
      <p:bldP spid="34" grpId="1"/>
      <p:bldP spid="37" grpId="0"/>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0EE0D2-B038-D182-4D9B-F280665707DD}"/>
              </a:ext>
            </a:extLst>
          </p:cNvPr>
          <p:cNvSpPr>
            <a:spLocks noGrp="1"/>
          </p:cNvSpPr>
          <p:nvPr>
            <p:ph type="dt" sz="half" idx="10"/>
          </p:nvPr>
        </p:nvSpPr>
        <p:spPr/>
        <p:txBody>
          <a:bodyPr/>
          <a:lstStyle/>
          <a:p>
            <a:fld id="{8343B194-0FFB-459E-9335-E93BDE47C5A7}" type="datetime8">
              <a:rPr lang="en-DE" smtClean="0"/>
              <a:t>5/13/24 1:56 PM</a:t>
            </a:fld>
            <a:endParaRPr lang="en-DE"/>
          </a:p>
        </p:txBody>
      </p:sp>
      <p:sp>
        <p:nvSpPr>
          <p:cNvPr id="5" name="Slide Number Placeholder 4">
            <a:extLst>
              <a:ext uri="{FF2B5EF4-FFF2-40B4-BE49-F238E27FC236}">
                <a16:creationId xmlns:a16="http://schemas.microsoft.com/office/drawing/2014/main" id="{38288261-9969-5C74-09AB-24D04D967DCC}"/>
              </a:ext>
            </a:extLst>
          </p:cNvPr>
          <p:cNvSpPr>
            <a:spLocks noGrp="1"/>
          </p:cNvSpPr>
          <p:nvPr>
            <p:ph type="sldNum" sz="quarter" idx="12"/>
          </p:nvPr>
        </p:nvSpPr>
        <p:spPr/>
        <p:txBody>
          <a:bodyPr/>
          <a:lstStyle/>
          <a:p>
            <a:fld id="{8D002933-DA69-4593-A8BE-46BA8199777B}" type="slidenum">
              <a:rPr lang="en-DE" smtClean="0"/>
              <a:t>23</a:t>
            </a:fld>
            <a:endParaRPr lang="en-DE"/>
          </a:p>
        </p:txBody>
      </p:sp>
      <p:pic>
        <p:nvPicPr>
          <p:cNvPr id="6" name="Picture 12" descr="Senses Icon Set Stock Illustration - Download Image Now - Icon Symbol,  Sensory Perception, Ear - iStock">
            <a:extLst>
              <a:ext uri="{FF2B5EF4-FFF2-40B4-BE49-F238E27FC236}">
                <a16:creationId xmlns:a16="http://schemas.microsoft.com/office/drawing/2014/main" id="{6FBBD707-C9B5-C669-2335-6BFD9196C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547033"/>
            <a:ext cx="434340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6">
            <a:extLst>
              <a:ext uri="{FF2B5EF4-FFF2-40B4-BE49-F238E27FC236}">
                <a16:creationId xmlns:a16="http://schemas.microsoft.com/office/drawing/2014/main" id="{CDBD3CFA-32B9-AFFA-9D30-B2FDB18B8C2F}"/>
              </a:ext>
            </a:extLst>
          </p:cNvPr>
          <p:cNvPicPr>
            <a:picLocks noChangeAspect="1"/>
          </p:cNvPicPr>
          <p:nvPr/>
        </p:nvPicPr>
        <p:blipFill>
          <a:blip r:embed="rId3"/>
          <a:stretch>
            <a:fillRect/>
          </a:stretch>
        </p:blipFill>
        <p:spPr>
          <a:xfrm>
            <a:off x="9019309" y="1801337"/>
            <a:ext cx="2706314" cy="4716150"/>
          </a:xfrm>
          <a:prstGeom prst="rect">
            <a:avLst/>
          </a:prstGeom>
        </p:spPr>
      </p:pic>
      <p:pic>
        <p:nvPicPr>
          <p:cNvPr id="8" name="Picture 7">
            <a:extLst>
              <a:ext uri="{FF2B5EF4-FFF2-40B4-BE49-F238E27FC236}">
                <a16:creationId xmlns:a16="http://schemas.microsoft.com/office/drawing/2014/main" id="{069A4C36-D201-B56D-E32C-206AEF015380}"/>
              </a:ext>
            </a:extLst>
          </p:cNvPr>
          <p:cNvPicPr>
            <a:picLocks noChangeAspect="1"/>
          </p:cNvPicPr>
          <p:nvPr/>
        </p:nvPicPr>
        <p:blipFill>
          <a:blip r:embed="rId4"/>
          <a:stretch>
            <a:fillRect/>
          </a:stretch>
        </p:blipFill>
        <p:spPr>
          <a:xfrm>
            <a:off x="750943" y="3582649"/>
            <a:ext cx="2421749" cy="2253571"/>
          </a:xfrm>
          <a:prstGeom prst="rect">
            <a:avLst/>
          </a:prstGeom>
        </p:spPr>
      </p:pic>
    </p:spTree>
    <p:extLst>
      <p:ext uri="{BB962C8B-B14F-4D97-AF65-F5344CB8AC3E}">
        <p14:creationId xmlns:p14="http://schemas.microsoft.com/office/powerpoint/2010/main" val="1673126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E57D0D-19F9-8EDF-F8B1-D03430BB0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D2BA3-DA3E-9B61-49C7-D72F1AA7DA86}"/>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8" name="Oval 7">
            <a:extLst>
              <a:ext uri="{FF2B5EF4-FFF2-40B4-BE49-F238E27FC236}">
                <a16:creationId xmlns:a16="http://schemas.microsoft.com/office/drawing/2014/main" id="{7E1BD2C8-7B4D-FF78-FB5E-212683209CA6}"/>
              </a:ext>
            </a:extLst>
          </p:cNvPr>
          <p:cNvSpPr>
            <a:spLocks noChangeAspect="1"/>
          </p:cNvSpPr>
          <p:nvPr/>
        </p:nvSpPr>
        <p:spPr>
          <a:xfrm>
            <a:off x="3122422" y="375466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B9433F-422E-28EB-B720-A414FC772834}"/>
              </a:ext>
            </a:extLst>
          </p:cNvPr>
          <p:cNvSpPr>
            <a:spLocks noChangeAspect="1"/>
          </p:cNvSpPr>
          <p:nvPr/>
        </p:nvSpPr>
        <p:spPr>
          <a:xfrm>
            <a:off x="1388917" y="289912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A1788-6558-79E0-3ED1-2E772ABE5C80}"/>
              </a:ext>
            </a:extLst>
          </p:cNvPr>
          <p:cNvSpPr>
            <a:spLocks noChangeAspect="1"/>
          </p:cNvSpPr>
          <p:nvPr/>
        </p:nvSpPr>
        <p:spPr>
          <a:xfrm>
            <a:off x="2615621" y="304095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339FD54-3DC4-00EA-F41C-0BACC5287F1F}"/>
              </a:ext>
            </a:extLst>
          </p:cNvPr>
          <p:cNvSpPr>
            <a:spLocks noChangeAspect="1"/>
          </p:cNvSpPr>
          <p:nvPr/>
        </p:nvSpPr>
        <p:spPr>
          <a:xfrm>
            <a:off x="2814169" y="242540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75AC576-17F2-5D13-D669-EBBD19D197D1}"/>
              </a:ext>
            </a:extLst>
          </p:cNvPr>
          <p:cNvSpPr>
            <a:spLocks noChangeAspect="1"/>
          </p:cNvSpPr>
          <p:nvPr/>
        </p:nvSpPr>
        <p:spPr>
          <a:xfrm>
            <a:off x="1535495" y="363474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D82408E-1506-8271-4EE3-7C5037ED3C61}"/>
              </a:ext>
            </a:extLst>
          </p:cNvPr>
          <p:cNvSpPr>
            <a:spLocks noChangeAspect="1"/>
          </p:cNvSpPr>
          <p:nvPr/>
        </p:nvSpPr>
        <p:spPr>
          <a:xfrm>
            <a:off x="2342244" y="405460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DF70437-F7B3-5A61-153C-EB61ED2594DC}"/>
              </a:ext>
            </a:extLst>
          </p:cNvPr>
          <p:cNvSpPr>
            <a:spLocks noChangeAspect="1"/>
          </p:cNvSpPr>
          <p:nvPr/>
        </p:nvSpPr>
        <p:spPr>
          <a:xfrm>
            <a:off x="1519347" y="243213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4F132DE-4537-F9A6-4A8F-10002AA4185A}"/>
              </a:ext>
            </a:extLst>
          </p:cNvPr>
          <p:cNvSpPr>
            <a:spLocks noChangeAspect="1"/>
          </p:cNvSpPr>
          <p:nvPr/>
        </p:nvSpPr>
        <p:spPr>
          <a:xfrm>
            <a:off x="1581615" y="431782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CAC908E7-6EE7-AC3F-61F8-DF31599446D3}"/>
              </a:ext>
            </a:extLst>
          </p:cNvPr>
          <p:cNvGrpSpPr/>
          <p:nvPr/>
        </p:nvGrpSpPr>
        <p:grpSpPr>
          <a:xfrm>
            <a:off x="309443" y="1701478"/>
            <a:ext cx="3857443" cy="3678376"/>
            <a:chOff x="2543357" y="2231923"/>
            <a:chExt cx="3857443" cy="3678376"/>
          </a:xfrm>
        </p:grpSpPr>
        <p:cxnSp>
          <p:nvCxnSpPr>
            <p:cNvPr id="5" name="Straight Connector 4">
              <a:extLst>
                <a:ext uri="{FF2B5EF4-FFF2-40B4-BE49-F238E27FC236}">
                  <a16:creationId xmlns:a16="http://schemas.microsoft.com/office/drawing/2014/main" id="{D03AF69D-7C6D-5013-FA73-DF2F91190F4F}"/>
                </a:ext>
              </a:extLst>
            </p:cNvPr>
            <p:cNvCxnSpPr>
              <a:cxnSpLocks/>
            </p:cNvCxnSpPr>
            <p:nvPr/>
          </p:nvCxnSpPr>
          <p:spPr>
            <a:xfrm>
              <a:off x="3117273" y="2231923"/>
              <a:ext cx="0" cy="3240622"/>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B333924-8BA0-CA06-36FF-1AC8C0F9537C}"/>
                </a:ext>
              </a:extLst>
            </p:cNvPr>
            <p:cNvCxnSpPr>
              <a:cxnSpLocks/>
            </p:cNvCxnSpPr>
            <p:nvPr/>
          </p:nvCxnSpPr>
          <p:spPr>
            <a:xfrm flipH="1">
              <a:off x="3117273" y="5472545"/>
              <a:ext cx="3283527" cy="0"/>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870E3773-E1A8-4E53-C4B6-B6A54400DD85}"/>
                </a:ext>
              </a:extLst>
            </p:cNvPr>
            <p:cNvSpPr txBox="1"/>
            <p:nvPr/>
          </p:nvSpPr>
          <p:spPr>
            <a:xfrm rot="16200000">
              <a:off x="2075440" y="3592899"/>
              <a:ext cx="1305165" cy="369332"/>
            </a:xfrm>
            <a:prstGeom prst="rect">
              <a:avLst/>
            </a:prstGeom>
            <a:noFill/>
          </p:spPr>
          <p:txBody>
            <a:bodyPr wrap="none" rtlCol="0">
              <a:spAutoFit/>
            </a:bodyPr>
            <a:lstStyle/>
            <a:p>
              <a:r>
                <a:rPr lang="en-US" dirty="0"/>
                <a:t>Dimension2</a:t>
              </a:r>
            </a:p>
          </p:txBody>
        </p:sp>
        <p:sp>
          <p:nvSpPr>
            <p:cNvPr id="60" name="TextBox 59">
              <a:extLst>
                <a:ext uri="{FF2B5EF4-FFF2-40B4-BE49-F238E27FC236}">
                  <a16:creationId xmlns:a16="http://schemas.microsoft.com/office/drawing/2014/main" id="{EBD974E0-4788-B00A-E69D-62D01F3EC6B6}"/>
                </a:ext>
              </a:extLst>
            </p:cNvPr>
            <p:cNvSpPr txBox="1"/>
            <p:nvPr/>
          </p:nvSpPr>
          <p:spPr>
            <a:xfrm>
              <a:off x="3815306" y="5540967"/>
              <a:ext cx="1358064" cy="369332"/>
            </a:xfrm>
            <a:prstGeom prst="rect">
              <a:avLst/>
            </a:prstGeom>
            <a:noFill/>
          </p:spPr>
          <p:txBody>
            <a:bodyPr wrap="none" rtlCol="0">
              <a:spAutoFit/>
            </a:bodyPr>
            <a:lstStyle/>
            <a:p>
              <a:r>
                <a:rPr lang="en-US" dirty="0"/>
                <a:t>Dimension 1</a:t>
              </a:r>
            </a:p>
          </p:txBody>
        </p:sp>
      </p:grpSp>
      <p:sp>
        <p:nvSpPr>
          <p:cNvPr id="15" name="TextBox 14">
            <a:extLst>
              <a:ext uri="{FF2B5EF4-FFF2-40B4-BE49-F238E27FC236}">
                <a16:creationId xmlns:a16="http://schemas.microsoft.com/office/drawing/2014/main" id="{6DE96876-B73D-6063-7EB0-DD887B35A59D}"/>
              </a:ext>
            </a:extLst>
          </p:cNvPr>
          <p:cNvSpPr txBox="1"/>
          <p:nvPr/>
        </p:nvSpPr>
        <p:spPr>
          <a:xfrm>
            <a:off x="4011903" y="4661487"/>
            <a:ext cx="184731" cy="369332"/>
          </a:xfrm>
          <a:prstGeom prst="rect">
            <a:avLst/>
          </a:prstGeom>
          <a:noFill/>
        </p:spPr>
        <p:txBody>
          <a:bodyPr wrap="none" rtlCol="0">
            <a:spAutoFit/>
          </a:bodyPr>
          <a:lstStyle/>
          <a:p>
            <a:endParaRPr lang="en-US" dirty="0"/>
          </a:p>
        </p:txBody>
      </p:sp>
      <p:sp>
        <p:nvSpPr>
          <p:cNvPr id="27" name="Oval 26">
            <a:extLst>
              <a:ext uri="{FF2B5EF4-FFF2-40B4-BE49-F238E27FC236}">
                <a16:creationId xmlns:a16="http://schemas.microsoft.com/office/drawing/2014/main" id="{DDB908BF-9EDF-4983-99FC-09A433980529}"/>
              </a:ext>
            </a:extLst>
          </p:cNvPr>
          <p:cNvSpPr>
            <a:spLocks noChangeAspect="1"/>
          </p:cNvSpPr>
          <p:nvPr/>
        </p:nvSpPr>
        <p:spPr>
          <a:xfrm>
            <a:off x="3497477" y="372618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4CFC244-6E1C-FD26-520E-ABB612F55BAB}"/>
              </a:ext>
            </a:extLst>
          </p:cNvPr>
          <p:cNvSpPr>
            <a:spLocks noChangeAspect="1"/>
          </p:cNvSpPr>
          <p:nvPr/>
        </p:nvSpPr>
        <p:spPr>
          <a:xfrm>
            <a:off x="1673854" y="296475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A0C680-576E-D763-B3D2-38D881A55796}"/>
              </a:ext>
            </a:extLst>
          </p:cNvPr>
          <p:cNvSpPr>
            <a:spLocks noChangeAspect="1"/>
          </p:cNvSpPr>
          <p:nvPr/>
        </p:nvSpPr>
        <p:spPr>
          <a:xfrm>
            <a:off x="3255547" y="302352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82CB2B-F101-7445-D8A2-F4ED584C07A9}"/>
              </a:ext>
            </a:extLst>
          </p:cNvPr>
          <p:cNvSpPr>
            <a:spLocks noChangeAspect="1"/>
          </p:cNvSpPr>
          <p:nvPr/>
        </p:nvSpPr>
        <p:spPr>
          <a:xfrm>
            <a:off x="3189224" y="239692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4121DA5-B52A-6DE8-8873-6A7410A42AD3}"/>
              </a:ext>
            </a:extLst>
          </p:cNvPr>
          <p:cNvSpPr>
            <a:spLocks noChangeAspect="1"/>
          </p:cNvSpPr>
          <p:nvPr/>
        </p:nvSpPr>
        <p:spPr>
          <a:xfrm>
            <a:off x="2401512" y="362721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03EDC3-C444-245C-982C-A1E65C6509FF}"/>
              </a:ext>
            </a:extLst>
          </p:cNvPr>
          <p:cNvSpPr>
            <a:spLocks noChangeAspect="1"/>
          </p:cNvSpPr>
          <p:nvPr/>
        </p:nvSpPr>
        <p:spPr>
          <a:xfrm>
            <a:off x="2704929" y="365343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F2790DF-5C74-2BE7-C64A-E4C8913019CD}"/>
              </a:ext>
            </a:extLst>
          </p:cNvPr>
          <p:cNvSpPr>
            <a:spLocks noChangeAspect="1"/>
          </p:cNvSpPr>
          <p:nvPr/>
        </p:nvSpPr>
        <p:spPr>
          <a:xfrm>
            <a:off x="1894402" y="240364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367CBE4-FCB8-13A1-E711-8514762AD9E5}"/>
              </a:ext>
            </a:extLst>
          </p:cNvPr>
          <p:cNvSpPr>
            <a:spLocks noChangeAspect="1"/>
          </p:cNvSpPr>
          <p:nvPr/>
        </p:nvSpPr>
        <p:spPr>
          <a:xfrm>
            <a:off x="1956670" y="428933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Oval 1044">
            <a:extLst>
              <a:ext uri="{FF2B5EF4-FFF2-40B4-BE49-F238E27FC236}">
                <a16:creationId xmlns:a16="http://schemas.microsoft.com/office/drawing/2014/main" id="{8582F7A8-3295-C81A-CABC-02E2E5AC041A}"/>
              </a:ext>
            </a:extLst>
          </p:cNvPr>
          <p:cNvSpPr>
            <a:spLocks noChangeAspect="1"/>
          </p:cNvSpPr>
          <p:nvPr/>
        </p:nvSpPr>
        <p:spPr>
          <a:xfrm>
            <a:off x="3070040" y="422638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9DB0FEF2-51AC-C7A6-2AFC-16871D54F706}"/>
              </a:ext>
            </a:extLst>
          </p:cNvPr>
          <p:cNvSpPr>
            <a:spLocks noChangeAspect="1"/>
          </p:cNvSpPr>
          <p:nvPr/>
        </p:nvSpPr>
        <p:spPr>
          <a:xfrm>
            <a:off x="1180341" y="310535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90538BCF-51FC-E6A2-82A5-7CDF05A2B227}"/>
              </a:ext>
            </a:extLst>
          </p:cNvPr>
          <p:cNvSpPr>
            <a:spLocks noChangeAspect="1"/>
          </p:cNvSpPr>
          <p:nvPr/>
        </p:nvSpPr>
        <p:spPr>
          <a:xfrm>
            <a:off x="2153177" y="320846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DF037681-F11E-5D99-1F7E-90845118565F}"/>
              </a:ext>
            </a:extLst>
          </p:cNvPr>
          <p:cNvSpPr>
            <a:spLocks noChangeAspect="1"/>
          </p:cNvSpPr>
          <p:nvPr/>
        </p:nvSpPr>
        <p:spPr>
          <a:xfrm>
            <a:off x="2475163" y="259595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45438D3F-883F-1EFD-49D0-B4E2B52B4113}"/>
              </a:ext>
            </a:extLst>
          </p:cNvPr>
          <p:cNvSpPr>
            <a:spLocks noChangeAspect="1"/>
          </p:cNvSpPr>
          <p:nvPr/>
        </p:nvSpPr>
        <p:spPr>
          <a:xfrm>
            <a:off x="1346877" y="384008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A5A765CE-D9CF-129A-B0AF-165B8BBE55F2}"/>
              </a:ext>
            </a:extLst>
          </p:cNvPr>
          <p:cNvSpPr>
            <a:spLocks noChangeAspect="1"/>
          </p:cNvSpPr>
          <p:nvPr/>
        </p:nvSpPr>
        <p:spPr>
          <a:xfrm>
            <a:off x="1796605" y="404100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B92AA1C-D903-90A4-9D9E-609239CE7338}"/>
              </a:ext>
            </a:extLst>
          </p:cNvPr>
          <p:cNvSpPr>
            <a:spLocks noChangeAspect="1"/>
          </p:cNvSpPr>
          <p:nvPr/>
        </p:nvSpPr>
        <p:spPr>
          <a:xfrm>
            <a:off x="1180341" y="260267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7E23237F-61E7-27B9-F84C-AA63F13D673C}"/>
              </a:ext>
            </a:extLst>
          </p:cNvPr>
          <p:cNvSpPr>
            <a:spLocks noChangeAspect="1"/>
          </p:cNvSpPr>
          <p:nvPr/>
        </p:nvSpPr>
        <p:spPr>
          <a:xfrm>
            <a:off x="1242609" y="448836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0D57E4B5-6286-0A05-E4BD-FB99B28338FD}"/>
              </a:ext>
            </a:extLst>
          </p:cNvPr>
          <p:cNvSpPr>
            <a:spLocks noChangeAspect="1"/>
          </p:cNvSpPr>
          <p:nvPr/>
        </p:nvSpPr>
        <p:spPr>
          <a:xfrm>
            <a:off x="3326407" y="395977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B5F52B21-71EA-9049-C842-98ECC500274F}"/>
              </a:ext>
            </a:extLst>
          </p:cNvPr>
          <p:cNvSpPr>
            <a:spLocks noChangeAspect="1"/>
          </p:cNvSpPr>
          <p:nvPr/>
        </p:nvSpPr>
        <p:spPr>
          <a:xfrm>
            <a:off x="1723332" y="313991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09BB426-250C-5FC1-3333-A507D09F7753}"/>
              </a:ext>
            </a:extLst>
          </p:cNvPr>
          <p:cNvSpPr>
            <a:spLocks noChangeAspect="1"/>
          </p:cNvSpPr>
          <p:nvPr/>
        </p:nvSpPr>
        <p:spPr>
          <a:xfrm>
            <a:off x="2935657" y="348635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357C4036-27D9-08F5-C50E-EAA85766321B}"/>
              </a:ext>
            </a:extLst>
          </p:cNvPr>
          <p:cNvSpPr>
            <a:spLocks noChangeAspect="1"/>
          </p:cNvSpPr>
          <p:nvPr/>
        </p:nvSpPr>
        <p:spPr>
          <a:xfrm>
            <a:off x="3018154" y="2630517"/>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6770820A-6747-5DB8-EE09-0EF4BF2D33A3}"/>
              </a:ext>
            </a:extLst>
          </p:cNvPr>
          <p:cNvSpPr>
            <a:spLocks noChangeAspect="1"/>
          </p:cNvSpPr>
          <p:nvPr/>
        </p:nvSpPr>
        <p:spPr>
          <a:xfrm>
            <a:off x="2012644" y="357214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F4E14E34-0489-82D9-4D2E-D0FAF0C79D02}"/>
              </a:ext>
            </a:extLst>
          </p:cNvPr>
          <p:cNvSpPr>
            <a:spLocks noChangeAspect="1"/>
          </p:cNvSpPr>
          <p:nvPr/>
        </p:nvSpPr>
        <p:spPr>
          <a:xfrm>
            <a:off x="2546229" y="425971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91EBA57A-5803-0D77-4ED5-9144F4BBB47A}"/>
              </a:ext>
            </a:extLst>
          </p:cNvPr>
          <p:cNvSpPr>
            <a:spLocks noChangeAspect="1"/>
          </p:cNvSpPr>
          <p:nvPr/>
        </p:nvSpPr>
        <p:spPr>
          <a:xfrm>
            <a:off x="1986641" y="268426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FDCC18A8-13B6-3A6B-7F8C-4552B86B54AD}"/>
              </a:ext>
            </a:extLst>
          </p:cNvPr>
          <p:cNvSpPr>
            <a:spLocks noChangeAspect="1"/>
          </p:cNvSpPr>
          <p:nvPr/>
        </p:nvSpPr>
        <p:spPr>
          <a:xfrm>
            <a:off x="1785600" y="452292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F535DA8D-A9DE-4F04-1D12-470D3E01767E}"/>
              </a:ext>
            </a:extLst>
          </p:cNvPr>
          <p:cNvSpPr>
            <a:spLocks noChangeAspect="1"/>
          </p:cNvSpPr>
          <p:nvPr/>
        </p:nvSpPr>
        <p:spPr>
          <a:xfrm>
            <a:off x="6163486" y="375269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837A190A-6D86-489A-E1E5-67EA1EB6ACD9}"/>
              </a:ext>
            </a:extLst>
          </p:cNvPr>
          <p:cNvSpPr>
            <a:spLocks noChangeAspect="1"/>
          </p:cNvSpPr>
          <p:nvPr/>
        </p:nvSpPr>
        <p:spPr>
          <a:xfrm>
            <a:off x="4968204" y="351244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E17EBA83-8A6F-7E78-CCE0-85AD769F44A3}"/>
              </a:ext>
            </a:extLst>
          </p:cNvPr>
          <p:cNvSpPr>
            <a:spLocks noChangeAspect="1"/>
          </p:cNvSpPr>
          <p:nvPr/>
        </p:nvSpPr>
        <p:spPr>
          <a:xfrm>
            <a:off x="6183871" y="303968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24721DA8-9C44-DB3E-5DF1-4C8C8B6C98B8}"/>
              </a:ext>
            </a:extLst>
          </p:cNvPr>
          <p:cNvSpPr>
            <a:spLocks noChangeAspect="1"/>
          </p:cNvSpPr>
          <p:nvPr/>
        </p:nvSpPr>
        <p:spPr>
          <a:xfrm>
            <a:off x="5933691" y="280024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773DF17F-93D8-20F0-05B1-94A51C036359}"/>
              </a:ext>
            </a:extLst>
          </p:cNvPr>
          <p:cNvSpPr>
            <a:spLocks noChangeAspect="1"/>
          </p:cNvSpPr>
          <p:nvPr/>
        </p:nvSpPr>
        <p:spPr>
          <a:xfrm>
            <a:off x="5103745" y="363347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Oval 1067">
            <a:extLst>
              <a:ext uri="{FF2B5EF4-FFF2-40B4-BE49-F238E27FC236}">
                <a16:creationId xmlns:a16="http://schemas.microsoft.com/office/drawing/2014/main" id="{E7D072B4-32F8-F63C-22A1-7FC06C7C7386}"/>
              </a:ext>
            </a:extLst>
          </p:cNvPr>
          <p:cNvSpPr>
            <a:spLocks noChangeAspect="1"/>
          </p:cNvSpPr>
          <p:nvPr/>
        </p:nvSpPr>
        <p:spPr>
          <a:xfrm>
            <a:off x="5397083" y="380826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Oval 1068">
            <a:extLst>
              <a:ext uri="{FF2B5EF4-FFF2-40B4-BE49-F238E27FC236}">
                <a16:creationId xmlns:a16="http://schemas.microsoft.com/office/drawing/2014/main" id="{17F12B0F-F810-BE16-98DE-E923594C9FE1}"/>
              </a:ext>
            </a:extLst>
          </p:cNvPr>
          <p:cNvSpPr>
            <a:spLocks noChangeAspect="1"/>
          </p:cNvSpPr>
          <p:nvPr/>
        </p:nvSpPr>
        <p:spPr>
          <a:xfrm>
            <a:off x="5087597" y="243086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65980D24-03D5-AB07-A2A2-B1903421E67C}"/>
              </a:ext>
            </a:extLst>
          </p:cNvPr>
          <p:cNvSpPr>
            <a:spLocks noChangeAspect="1"/>
          </p:cNvSpPr>
          <p:nvPr/>
        </p:nvSpPr>
        <p:spPr>
          <a:xfrm>
            <a:off x="5161459" y="391152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1" name="Group 1070">
            <a:extLst>
              <a:ext uri="{FF2B5EF4-FFF2-40B4-BE49-F238E27FC236}">
                <a16:creationId xmlns:a16="http://schemas.microsoft.com/office/drawing/2014/main" id="{5A5EBDE3-148B-E1FD-F3EB-FE0CA31DF0F7}"/>
              </a:ext>
            </a:extLst>
          </p:cNvPr>
          <p:cNvGrpSpPr/>
          <p:nvPr/>
        </p:nvGrpSpPr>
        <p:grpSpPr>
          <a:xfrm>
            <a:off x="3877693" y="1700214"/>
            <a:ext cx="3857443" cy="3678376"/>
            <a:chOff x="2543357" y="2231923"/>
            <a:chExt cx="3857443" cy="3678376"/>
          </a:xfrm>
        </p:grpSpPr>
        <p:cxnSp>
          <p:nvCxnSpPr>
            <p:cNvPr id="1072" name="Straight Connector 1071">
              <a:extLst>
                <a:ext uri="{FF2B5EF4-FFF2-40B4-BE49-F238E27FC236}">
                  <a16:creationId xmlns:a16="http://schemas.microsoft.com/office/drawing/2014/main" id="{81160A2E-0785-ACC5-37A6-8719A046F584}"/>
                </a:ext>
              </a:extLst>
            </p:cNvPr>
            <p:cNvCxnSpPr>
              <a:cxnSpLocks/>
            </p:cNvCxnSpPr>
            <p:nvPr/>
          </p:nvCxnSpPr>
          <p:spPr>
            <a:xfrm>
              <a:off x="3117273" y="2231923"/>
              <a:ext cx="0" cy="3240622"/>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cxnSp>
          <p:nvCxnSpPr>
            <p:cNvPr id="1073" name="Straight Connector 1072">
              <a:extLst>
                <a:ext uri="{FF2B5EF4-FFF2-40B4-BE49-F238E27FC236}">
                  <a16:creationId xmlns:a16="http://schemas.microsoft.com/office/drawing/2014/main" id="{0BC8C5EA-8660-3539-6940-D27DC1ECBF41}"/>
                </a:ext>
              </a:extLst>
            </p:cNvPr>
            <p:cNvCxnSpPr>
              <a:cxnSpLocks/>
            </p:cNvCxnSpPr>
            <p:nvPr/>
          </p:nvCxnSpPr>
          <p:spPr>
            <a:xfrm flipH="1">
              <a:off x="3117273" y="5472545"/>
              <a:ext cx="3283527" cy="0"/>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1074" name="TextBox 1073">
              <a:extLst>
                <a:ext uri="{FF2B5EF4-FFF2-40B4-BE49-F238E27FC236}">
                  <a16:creationId xmlns:a16="http://schemas.microsoft.com/office/drawing/2014/main" id="{41B8FE01-8F57-E2B2-9BB4-B3B0495A19F0}"/>
                </a:ext>
              </a:extLst>
            </p:cNvPr>
            <p:cNvSpPr txBox="1"/>
            <p:nvPr/>
          </p:nvSpPr>
          <p:spPr>
            <a:xfrm rot="16200000">
              <a:off x="2075440" y="3592899"/>
              <a:ext cx="1305165" cy="369332"/>
            </a:xfrm>
            <a:prstGeom prst="rect">
              <a:avLst/>
            </a:prstGeom>
            <a:noFill/>
          </p:spPr>
          <p:txBody>
            <a:bodyPr wrap="none" rtlCol="0">
              <a:spAutoFit/>
            </a:bodyPr>
            <a:lstStyle/>
            <a:p>
              <a:r>
                <a:rPr lang="en-US" dirty="0"/>
                <a:t>Dimension2</a:t>
              </a:r>
            </a:p>
          </p:txBody>
        </p:sp>
        <p:sp>
          <p:nvSpPr>
            <p:cNvPr id="1075" name="TextBox 1074">
              <a:extLst>
                <a:ext uri="{FF2B5EF4-FFF2-40B4-BE49-F238E27FC236}">
                  <a16:creationId xmlns:a16="http://schemas.microsoft.com/office/drawing/2014/main" id="{75C3E621-B655-E6BA-F247-6A8DFC2AACD4}"/>
                </a:ext>
              </a:extLst>
            </p:cNvPr>
            <p:cNvSpPr txBox="1"/>
            <p:nvPr/>
          </p:nvSpPr>
          <p:spPr>
            <a:xfrm>
              <a:off x="3815306" y="5540967"/>
              <a:ext cx="1358064" cy="369332"/>
            </a:xfrm>
            <a:prstGeom prst="rect">
              <a:avLst/>
            </a:prstGeom>
            <a:noFill/>
          </p:spPr>
          <p:txBody>
            <a:bodyPr wrap="none" rtlCol="0">
              <a:spAutoFit/>
            </a:bodyPr>
            <a:lstStyle/>
            <a:p>
              <a:r>
                <a:rPr lang="en-US" dirty="0"/>
                <a:t>Dimension 1</a:t>
              </a:r>
            </a:p>
          </p:txBody>
        </p:sp>
      </p:grpSp>
      <p:sp>
        <p:nvSpPr>
          <p:cNvPr id="1076" name="TextBox 1075">
            <a:extLst>
              <a:ext uri="{FF2B5EF4-FFF2-40B4-BE49-F238E27FC236}">
                <a16:creationId xmlns:a16="http://schemas.microsoft.com/office/drawing/2014/main" id="{0F038FBA-3A5C-F626-FD35-83DD8E9EE0BF}"/>
              </a:ext>
            </a:extLst>
          </p:cNvPr>
          <p:cNvSpPr txBox="1"/>
          <p:nvPr/>
        </p:nvSpPr>
        <p:spPr>
          <a:xfrm>
            <a:off x="7580153" y="4660223"/>
            <a:ext cx="184731" cy="369332"/>
          </a:xfrm>
          <a:prstGeom prst="rect">
            <a:avLst/>
          </a:prstGeom>
          <a:noFill/>
        </p:spPr>
        <p:txBody>
          <a:bodyPr wrap="none" rtlCol="0">
            <a:spAutoFit/>
          </a:bodyPr>
          <a:lstStyle/>
          <a:p>
            <a:endParaRPr lang="en-US" dirty="0"/>
          </a:p>
        </p:txBody>
      </p:sp>
      <p:sp>
        <p:nvSpPr>
          <p:cNvPr id="1077" name="Oval 1076">
            <a:extLst>
              <a:ext uri="{FF2B5EF4-FFF2-40B4-BE49-F238E27FC236}">
                <a16:creationId xmlns:a16="http://schemas.microsoft.com/office/drawing/2014/main" id="{C558FCEA-F082-21D5-FFBE-5F9CAE9D901F}"/>
              </a:ext>
            </a:extLst>
          </p:cNvPr>
          <p:cNvSpPr>
            <a:spLocks noChangeAspect="1"/>
          </p:cNvSpPr>
          <p:nvPr/>
        </p:nvSpPr>
        <p:spPr>
          <a:xfrm>
            <a:off x="6420426" y="312601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38CA8081-4AB2-7C84-5623-1922B768E087}"/>
              </a:ext>
            </a:extLst>
          </p:cNvPr>
          <p:cNvSpPr>
            <a:spLocks noChangeAspect="1"/>
          </p:cNvSpPr>
          <p:nvPr/>
        </p:nvSpPr>
        <p:spPr>
          <a:xfrm>
            <a:off x="5259262" y="334823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A1626313-1D85-13C8-E37B-0B9B0CF4FF65}"/>
              </a:ext>
            </a:extLst>
          </p:cNvPr>
          <p:cNvSpPr>
            <a:spLocks noChangeAspect="1"/>
          </p:cNvSpPr>
          <p:nvPr/>
        </p:nvSpPr>
        <p:spPr>
          <a:xfrm>
            <a:off x="6046560" y="303340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506074B5-00C7-36F9-8B41-6597D17AE4F3}"/>
              </a:ext>
            </a:extLst>
          </p:cNvPr>
          <p:cNvSpPr>
            <a:spLocks noChangeAspect="1"/>
          </p:cNvSpPr>
          <p:nvPr/>
        </p:nvSpPr>
        <p:spPr>
          <a:xfrm>
            <a:off x="6146668" y="2658867"/>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0E90C08D-F09C-0BEE-D70D-43D46A73A2F3}"/>
              </a:ext>
            </a:extLst>
          </p:cNvPr>
          <p:cNvSpPr>
            <a:spLocks noChangeAspect="1"/>
          </p:cNvSpPr>
          <p:nvPr/>
        </p:nvSpPr>
        <p:spPr>
          <a:xfrm>
            <a:off x="5969128" y="328577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0CBD82E9-14F4-B948-2BA5-75FC4E410780}"/>
              </a:ext>
            </a:extLst>
          </p:cNvPr>
          <p:cNvSpPr>
            <a:spLocks noChangeAspect="1"/>
          </p:cNvSpPr>
          <p:nvPr/>
        </p:nvSpPr>
        <p:spPr>
          <a:xfrm>
            <a:off x="5996811" y="351484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603FB500-2C67-792A-3A63-7291CC2FB44D}"/>
              </a:ext>
            </a:extLst>
          </p:cNvPr>
          <p:cNvSpPr>
            <a:spLocks noChangeAspect="1"/>
          </p:cNvSpPr>
          <p:nvPr/>
        </p:nvSpPr>
        <p:spPr>
          <a:xfrm>
            <a:off x="5432681" y="276068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A3587DD4-ECFA-9326-291C-A043FEC9B155}"/>
              </a:ext>
            </a:extLst>
          </p:cNvPr>
          <p:cNvSpPr>
            <a:spLocks noChangeAspect="1"/>
          </p:cNvSpPr>
          <p:nvPr/>
        </p:nvSpPr>
        <p:spPr>
          <a:xfrm>
            <a:off x="5858764" y="362468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267025B7-0FBB-B908-F7D4-FDC99A8A9E31}"/>
              </a:ext>
            </a:extLst>
          </p:cNvPr>
          <p:cNvSpPr>
            <a:spLocks noChangeAspect="1"/>
          </p:cNvSpPr>
          <p:nvPr/>
        </p:nvSpPr>
        <p:spPr>
          <a:xfrm>
            <a:off x="6061367" y="418686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CB8279AE-05E6-1E5E-D189-672789A0CCA0}"/>
              </a:ext>
            </a:extLst>
          </p:cNvPr>
          <p:cNvSpPr>
            <a:spLocks noChangeAspect="1"/>
          </p:cNvSpPr>
          <p:nvPr/>
        </p:nvSpPr>
        <p:spPr>
          <a:xfrm>
            <a:off x="5005368" y="313308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DCEB813D-585D-7CC4-1077-166471D37D9B}"/>
              </a:ext>
            </a:extLst>
          </p:cNvPr>
          <p:cNvSpPr>
            <a:spLocks noChangeAspect="1"/>
          </p:cNvSpPr>
          <p:nvPr/>
        </p:nvSpPr>
        <p:spPr>
          <a:xfrm>
            <a:off x="5721427" y="320719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0A2F929A-40D6-BB52-3E94-D23886EB4AE8}"/>
              </a:ext>
            </a:extLst>
          </p:cNvPr>
          <p:cNvSpPr>
            <a:spLocks noChangeAspect="1"/>
          </p:cNvSpPr>
          <p:nvPr/>
        </p:nvSpPr>
        <p:spPr>
          <a:xfrm>
            <a:off x="5743312" y="253035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029BD841-ADD1-5A24-4BE0-0D79E78877A5}"/>
              </a:ext>
            </a:extLst>
          </p:cNvPr>
          <p:cNvSpPr>
            <a:spLocks noChangeAspect="1"/>
          </p:cNvSpPr>
          <p:nvPr/>
        </p:nvSpPr>
        <p:spPr>
          <a:xfrm>
            <a:off x="4915127" y="383882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D71CD82D-927B-13E9-6DF3-B88660CC57AA}"/>
              </a:ext>
            </a:extLst>
          </p:cNvPr>
          <p:cNvSpPr>
            <a:spLocks noChangeAspect="1"/>
          </p:cNvSpPr>
          <p:nvPr/>
        </p:nvSpPr>
        <p:spPr>
          <a:xfrm>
            <a:off x="5364855" y="403974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AB1575C6-B140-BD1A-19BE-B1EC668CEA67}"/>
              </a:ext>
            </a:extLst>
          </p:cNvPr>
          <p:cNvSpPr>
            <a:spLocks noChangeAspect="1"/>
          </p:cNvSpPr>
          <p:nvPr/>
        </p:nvSpPr>
        <p:spPr>
          <a:xfrm>
            <a:off x="5190805" y="285877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522F84B1-465A-CD8E-DA77-0110A7E7F5F8}"/>
              </a:ext>
            </a:extLst>
          </p:cNvPr>
          <p:cNvSpPr>
            <a:spLocks noChangeAspect="1"/>
          </p:cNvSpPr>
          <p:nvPr/>
        </p:nvSpPr>
        <p:spPr>
          <a:xfrm>
            <a:off x="5527576" y="338117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99849609-0EDB-23E8-61CB-68960B53FB1F}"/>
              </a:ext>
            </a:extLst>
          </p:cNvPr>
          <p:cNvSpPr>
            <a:spLocks noChangeAspect="1"/>
          </p:cNvSpPr>
          <p:nvPr/>
        </p:nvSpPr>
        <p:spPr>
          <a:xfrm>
            <a:off x="6416300" y="376770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2DFBEF09-4CB4-76B7-813A-EB4B4BAB8A52}"/>
              </a:ext>
            </a:extLst>
          </p:cNvPr>
          <p:cNvSpPr>
            <a:spLocks noChangeAspect="1"/>
          </p:cNvSpPr>
          <p:nvPr/>
        </p:nvSpPr>
        <p:spPr>
          <a:xfrm>
            <a:off x="5291582" y="313865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D99F8FB9-47EF-1BFB-32BE-3CE717D7D82C}"/>
              </a:ext>
            </a:extLst>
          </p:cNvPr>
          <p:cNvSpPr>
            <a:spLocks noChangeAspect="1"/>
          </p:cNvSpPr>
          <p:nvPr/>
        </p:nvSpPr>
        <p:spPr>
          <a:xfrm>
            <a:off x="6253202" y="341173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Oval 3081">
            <a:extLst>
              <a:ext uri="{FF2B5EF4-FFF2-40B4-BE49-F238E27FC236}">
                <a16:creationId xmlns:a16="http://schemas.microsoft.com/office/drawing/2014/main" id="{C5B42C40-C777-9AAA-73E9-E82295AE0437}"/>
              </a:ext>
            </a:extLst>
          </p:cNvPr>
          <p:cNvSpPr>
            <a:spLocks noChangeAspect="1"/>
          </p:cNvSpPr>
          <p:nvPr/>
        </p:nvSpPr>
        <p:spPr>
          <a:xfrm>
            <a:off x="5425260" y="237098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8D40778A-B1C1-9E68-A418-FFF72EF50C1A}"/>
              </a:ext>
            </a:extLst>
          </p:cNvPr>
          <p:cNvSpPr>
            <a:spLocks noChangeAspect="1"/>
          </p:cNvSpPr>
          <p:nvPr/>
        </p:nvSpPr>
        <p:spPr>
          <a:xfrm>
            <a:off x="5580894" y="357087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A22C877F-D6FC-06AA-6A89-E2B9013EFD8F}"/>
              </a:ext>
            </a:extLst>
          </p:cNvPr>
          <p:cNvSpPr>
            <a:spLocks noChangeAspect="1"/>
          </p:cNvSpPr>
          <p:nvPr/>
        </p:nvSpPr>
        <p:spPr>
          <a:xfrm>
            <a:off x="5870162" y="398362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491C53B-C273-FA84-E498-D748768A45A2}"/>
              </a:ext>
            </a:extLst>
          </p:cNvPr>
          <p:cNvSpPr>
            <a:spLocks noChangeAspect="1"/>
          </p:cNvSpPr>
          <p:nvPr/>
        </p:nvSpPr>
        <p:spPr>
          <a:xfrm>
            <a:off x="5554891" y="292740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9F255282-E1E9-C02D-0AE1-1BA2F8D7AC51}"/>
              </a:ext>
            </a:extLst>
          </p:cNvPr>
          <p:cNvSpPr>
            <a:spLocks noChangeAspect="1"/>
          </p:cNvSpPr>
          <p:nvPr/>
        </p:nvSpPr>
        <p:spPr>
          <a:xfrm>
            <a:off x="5652518" y="389395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5" name="Group 3094">
            <a:extLst>
              <a:ext uri="{FF2B5EF4-FFF2-40B4-BE49-F238E27FC236}">
                <a16:creationId xmlns:a16="http://schemas.microsoft.com/office/drawing/2014/main" id="{82A33D14-2D63-B7CD-52F5-46D632E32100}"/>
              </a:ext>
            </a:extLst>
          </p:cNvPr>
          <p:cNvGrpSpPr/>
          <p:nvPr/>
        </p:nvGrpSpPr>
        <p:grpSpPr>
          <a:xfrm>
            <a:off x="7445943" y="1698950"/>
            <a:ext cx="3857443" cy="3678376"/>
            <a:chOff x="2543357" y="2231923"/>
            <a:chExt cx="3857443" cy="3678376"/>
          </a:xfrm>
        </p:grpSpPr>
        <p:cxnSp>
          <p:nvCxnSpPr>
            <p:cNvPr id="3096" name="Straight Connector 3095">
              <a:extLst>
                <a:ext uri="{FF2B5EF4-FFF2-40B4-BE49-F238E27FC236}">
                  <a16:creationId xmlns:a16="http://schemas.microsoft.com/office/drawing/2014/main" id="{3927ADEA-F668-BCC4-9B73-EA17B8769EF2}"/>
                </a:ext>
              </a:extLst>
            </p:cNvPr>
            <p:cNvCxnSpPr>
              <a:cxnSpLocks/>
            </p:cNvCxnSpPr>
            <p:nvPr/>
          </p:nvCxnSpPr>
          <p:spPr>
            <a:xfrm>
              <a:off x="3117273" y="2231923"/>
              <a:ext cx="0" cy="3240622"/>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cxnSp>
          <p:nvCxnSpPr>
            <p:cNvPr id="3097" name="Straight Connector 3096">
              <a:extLst>
                <a:ext uri="{FF2B5EF4-FFF2-40B4-BE49-F238E27FC236}">
                  <a16:creationId xmlns:a16="http://schemas.microsoft.com/office/drawing/2014/main" id="{5881CDFD-733F-7229-4CD0-392E5005F7D0}"/>
                </a:ext>
              </a:extLst>
            </p:cNvPr>
            <p:cNvCxnSpPr>
              <a:cxnSpLocks/>
            </p:cNvCxnSpPr>
            <p:nvPr/>
          </p:nvCxnSpPr>
          <p:spPr>
            <a:xfrm flipH="1">
              <a:off x="3117273" y="5472545"/>
              <a:ext cx="3283527" cy="0"/>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3098" name="TextBox 3097">
              <a:extLst>
                <a:ext uri="{FF2B5EF4-FFF2-40B4-BE49-F238E27FC236}">
                  <a16:creationId xmlns:a16="http://schemas.microsoft.com/office/drawing/2014/main" id="{F5710CB6-87DC-74E1-5960-626796664E0E}"/>
                </a:ext>
              </a:extLst>
            </p:cNvPr>
            <p:cNvSpPr txBox="1"/>
            <p:nvPr/>
          </p:nvSpPr>
          <p:spPr>
            <a:xfrm rot="16200000">
              <a:off x="2075440" y="3592899"/>
              <a:ext cx="1305165" cy="369332"/>
            </a:xfrm>
            <a:prstGeom prst="rect">
              <a:avLst/>
            </a:prstGeom>
            <a:noFill/>
          </p:spPr>
          <p:txBody>
            <a:bodyPr wrap="none" rtlCol="0">
              <a:spAutoFit/>
            </a:bodyPr>
            <a:lstStyle/>
            <a:p>
              <a:r>
                <a:rPr lang="en-US" dirty="0"/>
                <a:t>Dimension2</a:t>
              </a:r>
            </a:p>
          </p:txBody>
        </p:sp>
        <p:sp>
          <p:nvSpPr>
            <p:cNvPr id="3099" name="TextBox 3098">
              <a:extLst>
                <a:ext uri="{FF2B5EF4-FFF2-40B4-BE49-F238E27FC236}">
                  <a16:creationId xmlns:a16="http://schemas.microsoft.com/office/drawing/2014/main" id="{2EC1EC6F-1B2D-3C2B-93B4-630EA0D0E112}"/>
                </a:ext>
              </a:extLst>
            </p:cNvPr>
            <p:cNvSpPr txBox="1"/>
            <p:nvPr/>
          </p:nvSpPr>
          <p:spPr>
            <a:xfrm>
              <a:off x="3815306" y="5540967"/>
              <a:ext cx="1358064" cy="369332"/>
            </a:xfrm>
            <a:prstGeom prst="rect">
              <a:avLst/>
            </a:prstGeom>
            <a:noFill/>
          </p:spPr>
          <p:txBody>
            <a:bodyPr wrap="none" rtlCol="0">
              <a:spAutoFit/>
            </a:bodyPr>
            <a:lstStyle/>
            <a:p>
              <a:r>
                <a:rPr lang="en-US" dirty="0"/>
                <a:t>Dimension 1</a:t>
              </a:r>
            </a:p>
          </p:txBody>
        </p:sp>
      </p:grpSp>
      <p:sp>
        <p:nvSpPr>
          <p:cNvPr id="3100" name="TextBox 3099">
            <a:extLst>
              <a:ext uri="{FF2B5EF4-FFF2-40B4-BE49-F238E27FC236}">
                <a16:creationId xmlns:a16="http://schemas.microsoft.com/office/drawing/2014/main" id="{492BB904-9DB2-5227-86B2-B75A00841F81}"/>
              </a:ext>
            </a:extLst>
          </p:cNvPr>
          <p:cNvSpPr txBox="1"/>
          <p:nvPr/>
        </p:nvSpPr>
        <p:spPr>
          <a:xfrm>
            <a:off x="11148403" y="4658959"/>
            <a:ext cx="184731" cy="369332"/>
          </a:xfrm>
          <a:prstGeom prst="rect">
            <a:avLst/>
          </a:prstGeom>
          <a:noFill/>
        </p:spPr>
        <p:txBody>
          <a:bodyPr wrap="none" rtlCol="0">
            <a:spAutoFit/>
          </a:bodyPr>
          <a:lstStyle/>
          <a:p>
            <a:endParaRPr lang="en-US" dirty="0"/>
          </a:p>
        </p:txBody>
      </p:sp>
      <p:sp>
        <p:nvSpPr>
          <p:cNvPr id="3125" name="Oval 3124">
            <a:extLst>
              <a:ext uri="{FF2B5EF4-FFF2-40B4-BE49-F238E27FC236}">
                <a16:creationId xmlns:a16="http://schemas.microsoft.com/office/drawing/2014/main" id="{99D6C00A-5782-DDB4-22DA-0B28C909EBD8}"/>
              </a:ext>
            </a:extLst>
          </p:cNvPr>
          <p:cNvSpPr>
            <a:spLocks noChangeAspect="1"/>
          </p:cNvSpPr>
          <p:nvPr/>
        </p:nvSpPr>
        <p:spPr>
          <a:xfrm>
            <a:off x="9524942" y="370697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57583366-0AD6-668C-B1BF-9C6B1273B9A0}"/>
              </a:ext>
            </a:extLst>
          </p:cNvPr>
          <p:cNvSpPr>
            <a:spLocks noChangeAspect="1"/>
          </p:cNvSpPr>
          <p:nvPr/>
        </p:nvSpPr>
        <p:spPr>
          <a:xfrm>
            <a:off x="9082865" y="353324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17247B33-40FD-22E4-6EF2-0B31E652785D}"/>
              </a:ext>
            </a:extLst>
          </p:cNvPr>
          <p:cNvSpPr>
            <a:spLocks noChangeAspect="1"/>
          </p:cNvSpPr>
          <p:nvPr/>
        </p:nvSpPr>
        <p:spPr>
          <a:xfrm>
            <a:off x="9516591" y="320155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D5EA672B-297A-D598-DAD4-2F7A419406B4}"/>
              </a:ext>
            </a:extLst>
          </p:cNvPr>
          <p:cNvSpPr>
            <a:spLocks noChangeAspect="1"/>
          </p:cNvSpPr>
          <p:nvPr/>
        </p:nvSpPr>
        <p:spPr>
          <a:xfrm>
            <a:off x="9420866" y="306924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19F19AB6-6D4F-E760-69EA-A38B98EA711D}"/>
              </a:ext>
            </a:extLst>
          </p:cNvPr>
          <p:cNvSpPr>
            <a:spLocks noChangeAspect="1"/>
          </p:cNvSpPr>
          <p:nvPr/>
        </p:nvSpPr>
        <p:spPr>
          <a:xfrm>
            <a:off x="9087960" y="340128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EAD9D77E-EF7F-E49B-83B7-BA80D3C84F06}"/>
              </a:ext>
            </a:extLst>
          </p:cNvPr>
          <p:cNvSpPr>
            <a:spLocks noChangeAspect="1"/>
          </p:cNvSpPr>
          <p:nvPr/>
        </p:nvSpPr>
        <p:spPr>
          <a:xfrm>
            <a:off x="9180199" y="387588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1" name="Oval 3130">
            <a:extLst>
              <a:ext uri="{FF2B5EF4-FFF2-40B4-BE49-F238E27FC236}">
                <a16:creationId xmlns:a16="http://schemas.microsoft.com/office/drawing/2014/main" id="{B3350CA9-A199-7191-3BC7-99DA20E8183D}"/>
              </a:ext>
            </a:extLst>
          </p:cNvPr>
          <p:cNvSpPr>
            <a:spLocks noChangeAspect="1"/>
          </p:cNvSpPr>
          <p:nvPr/>
        </p:nvSpPr>
        <p:spPr>
          <a:xfrm>
            <a:off x="9061641" y="305802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36C721DF-4FDA-8067-204D-6BF164E9AC8B}"/>
              </a:ext>
            </a:extLst>
          </p:cNvPr>
          <p:cNvSpPr>
            <a:spLocks noChangeAspect="1"/>
          </p:cNvSpPr>
          <p:nvPr/>
        </p:nvSpPr>
        <p:spPr>
          <a:xfrm>
            <a:off x="9128984" y="371612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E20FAB4F-9894-F095-F24E-C819078094B9}"/>
              </a:ext>
            </a:extLst>
          </p:cNvPr>
          <p:cNvSpPr>
            <a:spLocks noChangeAspect="1"/>
          </p:cNvSpPr>
          <p:nvPr/>
        </p:nvSpPr>
        <p:spPr>
          <a:xfrm>
            <a:off x="9264094" y="286994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2C00270A-5D16-6D9B-CC84-A48E90864DB4}"/>
              </a:ext>
            </a:extLst>
          </p:cNvPr>
          <p:cNvSpPr>
            <a:spLocks noChangeAspect="1"/>
          </p:cNvSpPr>
          <p:nvPr/>
        </p:nvSpPr>
        <p:spPr>
          <a:xfrm>
            <a:off x="8955566" y="339395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2AD5A07A-C0C8-6D30-C3F7-660813B275D0}"/>
              </a:ext>
            </a:extLst>
          </p:cNvPr>
          <p:cNvSpPr>
            <a:spLocks noChangeAspect="1"/>
          </p:cNvSpPr>
          <p:nvPr/>
        </p:nvSpPr>
        <p:spPr>
          <a:xfrm>
            <a:off x="9499891" y="338129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047D1EB4-3EA9-6F06-D162-FDF245137496}"/>
              </a:ext>
            </a:extLst>
          </p:cNvPr>
          <p:cNvSpPr>
            <a:spLocks noChangeAspect="1"/>
          </p:cNvSpPr>
          <p:nvPr/>
        </p:nvSpPr>
        <p:spPr>
          <a:xfrm>
            <a:off x="9407871" y="289862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75D8B815-5D11-4A38-DBA2-AB805DBA1D64}"/>
              </a:ext>
            </a:extLst>
          </p:cNvPr>
          <p:cNvSpPr>
            <a:spLocks noChangeAspect="1"/>
          </p:cNvSpPr>
          <p:nvPr/>
        </p:nvSpPr>
        <p:spPr>
          <a:xfrm>
            <a:off x="9378285" y="340128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4C1C4100-C947-08F3-CE2C-56FD99E13F53}"/>
              </a:ext>
            </a:extLst>
          </p:cNvPr>
          <p:cNvSpPr>
            <a:spLocks noChangeAspect="1"/>
          </p:cNvSpPr>
          <p:nvPr/>
        </p:nvSpPr>
        <p:spPr>
          <a:xfrm>
            <a:off x="9538225" y="357554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9" name="Oval 3138">
            <a:extLst>
              <a:ext uri="{FF2B5EF4-FFF2-40B4-BE49-F238E27FC236}">
                <a16:creationId xmlns:a16="http://schemas.microsoft.com/office/drawing/2014/main" id="{119015DC-AAF4-3434-F86F-B7AAEAAB8D8E}"/>
              </a:ext>
            </a:extLst>
          </p:cNvPr>
          <p:cNvSpPr>
            <a:spLocks noChangeAspect="1"/>
          </p:cNvSpPr>
          <p:nvPr/>
        </p:nvSpPr>
        <p:spPr>
          <a:xfrm>
            <a:off x="9128985" y="280640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1BA52A27-DF38-AD7A-589E-4DD790E96C81}"/>
              </a:ext>
            </a:extLst>
          </p:cNvPr>
          <p:cNvSpPr>
            <a:spLocks noChangeAspect="1"/>
          </p:cNvSpPr>
          <p:nvPr/>
        </p:nvSpPr>
        <p:spPr>
          <a:xfrm>
            <a:off x="9399235" y="355092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7E88BCE1-963C-ACA4-43EF-52450ED0A7B8}"/>
              </a:ext>
            </a:extLst>
          </p:cNvPr>
          <p:cNvSpPr>
            <a:spLocks noChangeAspect="1"/>
          </p:cNvSpPr>
          <p:nvPr/>
        </p:nvSpPr>
        <p:spPr>
          <a:xfrm>
            <a:off x="9517572" y="383424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80673BAA-2E4E-2C16-4ACD-A982B5DACE6B}"/>
              </a:ext>
            </a:extLst>
          </p:cNvPr>
          <p:cNvSpPr>
            <a:spLocks noChangeAspect="1"/>
          </p:cNvSpPr>
          <p:nvPr/>
        </p:nvSpPr>
        <p:spPr>
          <a:xfrm>
            <a:off x="9139506" y="327207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F7823C5E-15F2-879A-F893-225D243D9E7D}"/>
              </a:ext>
            </a:extLst>
          </p:cNvPr>
          <p:cNvSpPr>
            <a:spLocks noChangeAspect="1"/>
          </p:cNvSpPr>
          <p:nvPr/>
        </p:nvSpPr>
        <p:spPr>
          <a:xfrm>
            <a:off x="9417731" y="325291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95C38EE8-5F3D-FBBC-676C-DD311C302799}"/>
              </a:ext>
            </a:extLst>
          </p:cNvPr>
          <p:cNvSpPr>
            <a:spLocks noChangeAspect="1"/>
          </p:cNvSpPr>
          <p:nvPr/>
        </p:nvSpPr>
        <p:spPr>
          <a:xfrm>
            <a:off x="9315632" y="313991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E36587E5-A238-08AA-618E-A482AA90A503}"/>
              </a:ext>
            </a:extLst>
          </p:cNvPr>
          <p:cNvSpPr>
            <a:spLocks noChangeAspect="1"/>
          </p:cNvSpPr>
          <p:nvPr/>
        </p:nvSpPr>
        <p:spPr>
          <a:xfrm>
            <a:off x="8998471" y="362468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E4378B73-2AC1-7DE6-F633-56723DCECE90}"/>
              </a:ext>
            </a:extLst>
          </p:cNvPr>
          <p:cNvSpPr>
            <a:spLocks noChangeAspect="1"/>
          </p:cNvSpPr>
          <p:nvPr/>
        </p:nvSpPr>
        <p:spPr>
          <a:xfrm>
            <a:off x="9256323" y="377636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7" name="Oval 3146">
            <a:extLst>
              <a:ext uri="{FF2B5EF4-FFF2-40B4-BE49-F238E27FC236}">
                <a16:creationId xmlns:a16="http://schemas.microsoft.com/office/drawing/2014/main" id="{E9A7B4CB-C1EB-16A6-D4A0-13679621DA29}"/>
              </a:ext>
            </a:extLst>
          </p:cNvPr>
          <p:cNvSpPr>
            <a:spLocks noChangeAspect="1"/>
          </p:cNvSpPr>
          <p:nvPr/>
        </p:nvSpPr>
        <p:spPr>
          <a:xfrm>
            <a:off x="9000690" y="292740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252117CC-DEB2-1F0C-198B-03B90199C10D}"/>
              </a:ext>
            </a:extLst>
          </p:cNvPr>
          <p:cNvSpPr>
            <a:spLocks noChangeAspect="1"/>
          </p:cNvSpPr>
          <p:nvPr/>
        </p:nvSpPr>
        <p:spPr>
          <a:xfrm>
            <a:off x="9223880" y="342689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15E948B1-5863-6ED2-DE99-AC5BC2675F93}"/>
              </a:ext>
            </a:extLst>
          </p:cNvPr>
          <p:cNvSpPr>
            <a:spLocks noChangeAspect="1"/>
          </p:cNvSpPr>
          <p:nvPr/>
        </p:nvSpPr>
        <p:spPr>
          <a:xfrm>
            <a:off x="9291126" y="334021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CFB3048-DF0C-97F5-CAED-1705A8475462}"/>
              </a:ext>
            </a:extLst>
          </p:cNvPr>
          <p:cNvSpPr>
            <a:spLocks noChangeAspect="1"/>
          </p:cNvSpPr>
          <p:nvPr/>
        </p:nvSpPr>
        <p:spPr>
          <a:xfrm>
            <a:off x="8987886" y="318437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AADBEB20-FC84-5AFC-1765-8E8C19C635C3}"/>
              </a:ext>
            </a:extLst>
          </p:cNvPr>
          <p:cNvSpPr>
            <a:spLocks noChangeAspect="1"/>
          </p:cNvSpPr>
          <p:nvPr/>
        </p:nvSpPr>
        <p:spPr>
          <a:xfrm>
            <a:off x="9608830" y="347261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FF5E7996-74E4-C04B-5018-C38567AE5186}"/>
              </a:ext>
            </a:extLst>
          </p:cNvPr>
          <p:cNvSpPr>
            <a:spLocks noChangeAspect="1"/>
          </p:cNvSpPr>
          <p:nvPr/>
        </p:nvSpPr>
        <p:spPr>
          <a:xfrm>
            <a:off x="9269999" y="298247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84B474D9-4B0A-9BC0-7991-81DC15B06ACE}"/>
              </a:ext>
            </a:extLst>
          </p:cNvPr>
          <p:cNvSpPr>
            <a:spLocks noChangeAspect="1"/>
          </p:cNvSpPr>
          <p:nvPr/>
        </p:nvSpPr>
        <p:spPr>
          <a:xfrm>
            <a:off x="9277198" y="361659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CE88C0A6-0F4C-9EDA-8EE4-5B515FE6C2D5}"/>
              </a:ext>
            </a:extLst>
          </p:cNvPr>
          <p:cNvSpPr>
            <a:spLocks noChangeAspect="1"/>
          </p:cNvSpPr>
          <p:nvPr/>
        </p:nvSpPr>
        <p:spPr>
          <a:xfrm>
            <a:off x="9393261" y="374280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5" name="Oval 3154">
            <a:extLst>
              <a:ext uri="{FF2B5EF4-FFF2-40B4-BE49-F238E27FC236}">
                <a16:creationId xmlns:a16="http://schemas.microsoft.com/office/drawing/2014/main" id="{B45FDC09-C7D3-2E80-D3AE-6F012C8B00E9}"/>
              </a:ext>
            </a:extLst>
          </p:cNvPr>
          <p:cNvSpPr>
            <a:spLocks noChangeAspect="1"/>
          </p:cNvSpPr>
          <p:nvPr/>
        </p:nvSpPr>
        <p:spPr>
          <a:xfrm>
            <a:off x="9186711" y="313611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6AC51AEC-D41D-55FB-3328-531A0FACDD90}"/>
              </a:ext>
            </a:extLst>
          </p:cNvPr>
          <p:cNvSpPr>
            <a:spLocks noChangeAspect="1"/>
          </p:cNvSpPr>
          <p:nvPr/>
        </p:nvSpPr>
        <p:spPr>
          <a:xfrm>
            <a:off x="9348562" y="389635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TextBox 3156">
            <a:extLst>
              <a:ext uri="{FF2B5EF4-FFF2-40B4-BE49-F238E27FC236}">
                <a16:creationId xmlns:a16="http://schemas.microsoft.com/office/drawing/2014/main" id="{2518F948-C98D-D15C-A2A7-F12823D08817}"/>
              </a:ext>
            </a:extLst>
          </p:cNvPr>
          <p:cNvSpPr txBox="1"/>
          <p:nvPr/>
        </p:nvSpPr>
        <p:spPr>
          <a:xfrm>
            <a:off x="4463918" y="5874262"/>
            <a:ext cx="3399136" cy="584775"/>
          </a:xfrm>
          <a:prstGeom prst="rect">
            <a:avLst/>
          </a:prstGeom>
          <a:noFill/>
        </p:spPr>
        <p:txBody>
          <a:bodyPr wrap="none" rtlCol="0">
            <a:spAutoFit/>
          </a:bodyPr>
          <a:lstStyle/>
          <a:p>
            <a:r>
              <a:rPr lang="en-US" sz="3200" dirty="0"/>
              <a:t>Increasing iteration</a:t>
            </a:r>
          </a:p>
        </p:txBody>
      </p:sp>
      <p:cxnSp>
        <p:nvCxnSpPr>
          <p:cNvPr id="3159" name="Straight Arrow Connector 3158">
            <a:extLst>
              <a:ext uri="{FF2B5EF4-FFF2-40B4-BE49-F238E27FC236}">
                <a16:creationId xmlns:a16="http://schemas.microsoft.com/office/drawing/2014/main" id="{96C114B0-10D7-BCA0-FD05-6A544DC9729D}"/>
              </a:ext>
            </a:extLst>
          </p:cNvPr>
          <p:cNvCxnSpPr>
            <a:cxnSpLocks/>
          </p:cNvCxnSpPr>
          <p:nvPr/>
        </p:nvCxnSpPr>
        <p:spPr>
          <a:xfrm>
            <a:off x="883359" y="5633973"/>
            <a:ext cx="10525712" cy="224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62" name="Oval 3161">
            <a:extLst>
              <a:ext uri="{FF2B5EF4-FFF2-40B4-BE49-F238E27FC236}">
                <a16:creationId xmlns:a16="http://schemas.microsoft.com/office/drawing/2014/main" id="{F41FF0C5-573E-519C-13DD-5EF3D91F250D}"/>
              </a:ext>
            </a:extLst>
          </p:cNvPr>
          <p:cNvSpPr>
            <a:spLocks noChangeAspect="1"/>
          </p:cNvSpPr>
          <p:nvPr/>
        </p:nvSpPr>
        <p:spPr>
          <a:xfrm>
            <a:off x="2046802" y="255604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3" name="Oval 3162">
            <a:extLst>
              <a:ext uri="{FF2B5EF4-FFF2-40B4-BE49-F238E27FC236}">
                <a16:creationId xmlns:a16="http://schemas.microsoft.com/office/drawing/2014/main" id="{E4948547-BEB0-08AE-75A7-2DA7D3E1C2E6}"/>
              </a:ext>
            </a:extLst>
          </p:cNvPr>
          <p:cNvSpPr>
            <a:spLocks noChangeAspect="1"/>
          </p:cNvSpPr>
          <p:nvPr/>
        </p:nvSpPr>
        <p:spPr>
          <a:xfrm>
            <a:off x="2199202" y="270844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4" name="Oval 3163">
            <a:extLst>
              <a:ext uri="{FF2B5EF4-FFF2-40B4-BE49-F238E27FC236}">
                <a16:creationId xmlns:a16="http://schemas.microsoft.com/office/drawing/2014/main" id="{B5C68E73-E74A-A224-AB2D-15F09FF675C1}"/>
              </a:ext>
            </a:extLst>
          </p:cNvPr>
          <p:cNvSpPr>
            <a:spLocks noChangeAspect="1"/>
          </p:cNvSpPr>
          <p:nvPr/>
        </p:nvSpPr>
        <p:spPr>
          <a:xfrm>
            <a:off x="2465793" y="235462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5" name="Oval 3164">
            <a:extLst>
              <a:ext uri="{FF2B5EF4-FFF2-40B4-BE49-F238E27FC236}">
                <a16:creationId xmlns:a16="http://schemas.microsoft.com/office/drawing/2014/main" id="{62D367DC-0CD9-AE0B-DB0F-79ED3EC9E287}"/>
              </a:ext>
            </a:extLst>
          </p:cNvPr>
          <p:cNvSpPr>
            <a:spLocks noChangeAspect="1"/>
          </p:cNvSpPr>
          <p:nvPr/>
        </p:nvSpPr>
        <p:spPr>
          <a:xfrm>
            <a:off x="1733156" y="260400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6" name="Oval 3165">
            <a:extLst>
              <a:ext uri="{FF2B5EF4-FFF2-40B4-BE49-F238E27FC236}">
                <a16:creationId xmlns:a16="http://schemas.microsoft.com/office/drawing/2014/main" id="{5B1940EB-484C-818D-7226-AA599A01E4EE}"/>
              </a:ext>
            </a:extLst>
          </p:cNvPr>
          <p:cNvSpPr>
            <a:spLocks noChangeAspect="1"/>
          </p:cNvSpPr>
          <p:nvPr/>
        </p:nvSpPr>
        <p:spPr>
          <a:xfrm>
            <a:off x="1220558" y="2807183"/>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7" name="Oval 3166">
            <a:extLst>
              <a:ext uri="{FF2B5EF4-FFF2-40B4-BE49-F238E27FC236}">
                <a16:creationId xmlns:a16="http://schemas.microsoft.com/office/drawing/2014/main" id="{9F89CB06-9228-F8B1-1BA5-BD51DE0F4D0B}"/>
              </a:ext>
            </a:extLst>
          </p:cNvPr>
          <p:cNvSpPr>
            <a:spLocks noChangeAspect="1"/>
          </p:cNvSpPr>
          <p:nvPr/>
        </p:nvSpPr>
        <p:spPr>
          <a:xfrm>
            <a:off x="1496516" y="313181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8" name="Oval 3167">
            <a:extLst>
              <a:ext uri="{FF2B5EF4-FFF2-40B4-BE49-F238E27FC236}">
                <a16:creationId xmlns:a16="http://schemas.microsoft.com/office/drawing/2014/main" id="{5A13A333-B26A-2027-7065-619A221169A8}"/>
              </a:ext>
            </a:extLst>
          </p:cNvPr>
          <p:cNvSpPr>
            <a:spLocks noChangeAspect="1"/>
          </p:cNvSpPr>
          <p:nvPr/>
        </p:nvSpPr>
        <p:spPr>
          <a:xfrm>
            <a:off x="1772474" y="3456453"/>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9" name="Oval 3168">
            <a:extLst>
              <a:ext uri="{FF2B5EF4-FFF2-40B4-BE49-F238E27FC236}">
                <a16:creationId xmlns:a16="http://schemas.microsoft.com/office/drawing/2014/main" id="{971D89B6-FBCD-644F-64D1-885099636939}"/>
              </a:ext>
            </a:extLst>
          </p:cNvPr>
          <p:cNvSpPr>
            <a:spLocks noChangeAspect="1"/>
          </p:cNvSpPr>
          <p:nvPr/>
        </p:nvSpPr>
        <p:spPr>
          <a:xfrm>
            <a:off x="2270742" y="348426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0" name="Oval 3169">
            <a:extLst>
              <a:ext uri="{FF2B5EF4-FFF2-40B4-BE49-F238E27FC236}">
                <a16:creationId xmlns:a16="http://schemas.microsoft.com/office/drawing/2014/main" id="{8781858A-A6ED-2E1A-6496-0B862FB455EA}"/>
              </a:ext>
            </a:extLst>
          </p:cNvPr>
          <p:cNvSpPr>
            <a:spLocks noChangeAspect="1"/>
          </p:cNvSpPr>
          <p:nvPr/>
        </p:nvSpPr>
        <p:spPr>
          <a:xfrm>
            <a:off x="2419673" y="323135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1" name="Oval 3170">
            <a:extLst>
              <a:ext uri="{FF2B5EF4-FFF2-40B4-BE49-F238E27FC236}">
                <a16:creationId xmlns:a16="http://schemas.microsoft.com/office/drawing/2014/main" id="{30D63A07-9807-7276-6D02-E6CCB5B0374C}"/>
              </a:ext>
            </a:extLst>
          </p:cNvPr>
          <p:cNvSpPr>
            <a:spLocks noChangeAspect="1"/>
          </p:cNvSpPr>
          <p:nvPr/>
        </p:nvSpPr>
        <p:spPr>
          <a:xfrm>
            <a:off x="2874893" y="293385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2" name="Oval 3171">
            <a:extLst>
              <a:ext uri="{FF2B5EF4-FFF2-40B4-BE49-F238E27FC236}">
                <a16:creationId xmlns:a16="http://schemas.microsoft.com/office/drawing/2014/main" id="{7C7D3DD4-E69C-0BAB-91B4-B1D7D066EA1C}"/>
              </a:ext>
            </a:extLst>
          </p:cNvPr>
          <p:cNvSpPr>
            <a:spLocks noChangeAspect="1"/>
          </p:cNvSpPr>
          <p:nvPr/>
        </p:nvSpPr>
        <p:spPr>
          <a:xfrm>
            <a:off x="2227605" y="298656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726C3434-2B62-E151-4631-FFB83D820681}"/>
              </a:ext>
            </a:extLst>
          </p:cNvPr>
          <p:cNvSpPr>
            <a:spLocks noChangeAspect="1"/>
          </p:cNvSpPr>
          <p:nvPr/>
        </p:nvSpPr>
        <p:spPr>
          <a:xfrm>
            <a:off x="1267652" y="337543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8A25F945-9D88-9968-62E8-ED72C9B05F5E}"/>
              </a:ext>
            </a:extLst>
          </p:cNvPr>
          <p:cNvSpPr>
            <a:spLocks noChangeAspect="1"/>
          </p:cNvSpPr>
          <p:nvPr/>
        </p:nvSpPr>
        <p:spPr>
          <a:xfrm>
            <a:off x="1801634" y="3722701"/>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9E90D490-1D25-9525-AC1A-E9E443F2DFB7}"/>
              </a:ext>
            </a:extLst>
          </p:cNvPr>
          <p:cNvSpPr>
            <a:spLocks noChangeAspect="1"/>
          </p:cNvSpPr>
          <p:nvPr/>
        </p:nvSpPr>
        <p:spPr>
          <a:xfrm>
            <a:off x="2223976" y="380419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8CF08C91-39B7-9B80-5101-1151FD416918}"/>
              </a:ext>
            </a:extLst>
          </p:cNvPr>
          <p:cNvSpPr>
            <a:spLocks noChangeAspect="1"/>
          </p:cNvSpPr>
          <p:nvPr/>
        </p:nvSpPr>
        <p:spPr>
          <a:xfrm>
            <a:off x="2646318" y="3885687"/>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E16CBDA8-3868-99A5-60FA-2D0DDA504105}"/>
              </a:ext>
            </a:extLst>
          </p:cNvPr>
          <p:cNvSpPr>
            <a:spLocks noChangeAspect="1"/>
          </p:cNvSpPr>
          <p:nvPr/>
        </p:nvSpPr>
        <p:spPr>
          <a:xfrm>
            <a:off x="2774411" y="3369667"/>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CC970E2B-B400-2A8B-F6F2-B6231B968DA3}"/>
              </a:ext>
            </a:extLst>
          </p:cNvPr>
          <p:cNvSpPr>
            <a:spLocks noChangeAspect="1"/>
          </p:cNvSpPr>
          <p:nvPr/>
        </p:nvSpPr>
        <p:spPr>
          <a:xfrm>
            <a:off x="1970372" y="297957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187E55A0-B4F2-B2EE-1D41-FD4DF944C18C}"/>
              </a:ext>
            </a:extLst>
          </p:cNvPr>
          <p:cNvSpPr>
            <a:spLocks noChangeAspect="1"/>
          </p:cNvSpPr>
          <p:nvPr/>
        </p:nvSpPr>
        <p:spPr>
          <a:xfrm>
            <a:off x="3175700" y="3314252"/>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0" name="Oval 3179">
            <a:extLst>
              <a:ext uri="{FF2B5EF4-FFF2-40B4-BE49-F238E27FC236}">
                <a16:creationId xmlns:a16="http://schemas.microsoft.com/office/drawing/2014/main" id="{09CFFF98-2ED9-EEC1-09A1-FEFCDB5B50FF}"/>
              </a:ext>
            </a:extLst>
          </p:cNvPr>
          <p:cNvSpPr>
            <a:spLocks noChangeAspect="1"/>
          </p:cNvSpPr>
          <p:nvPr/>
        </p:nvSpPr>
        <p:spPr>
          <a:xfrm>
            <a:off x="2938529" y="3148966"/>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3F2B6E95-2C55-47BE-AAB3-A1DAC40D740D}"/>
              </a:ext>
            </a:extLst>
          </p:cNvPr>
          <p:cNvSpPr>
            <a:spLocks noChangeAspect="1"/>
          </p:cNvSpPr>
          <p:nvPr/>
        </p:nvSpPr>
        <p:spPr>
          <a:xfrm>
            <a:off x="6360694" y="289512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96DD8DB1-F6C9-0BF9-0A0A-29F6C8BAAD36}"/>
              </a:ext>
            </a:extLst>
          </p:cNvPr>
          <p:cNvSpPr>
            <a:spLocks noChangeAspect="1"/>
          </p:cNvSpPr>
          <p:nvPr/>
        </p:nvSpPr>
        <p:spPr>
          <a:xfrm>
            <a:off x="5386668" y="260267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0D6F0E27-5CFD-57C3-74E1-89C68C10B93F}"/>
              </a:ext>
            </a:extLst>
          </p:cNvPr>
          <p:cNvSpPr>
            <a:spLocks noChangeAspect="1"/>
          </p:cNvSpPr>
          <p:nvPr/>
        </p:nvSpPr>
        <p:spPr>
          <a:xfrm>
            <a:off x="5789431" y="227497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727D4257-2CB0-A0AC-339E-96DC90C4D398}"/>
              </a:ext>
            </a:extLst>
          </p:cNvPr>
          <p:cNvSpPr>
            <a:spLocks noChangeAspect="1"/>
          </p:cNvSpPr>
          <p:nvPr/>
        </p:nvSpPr>
        <p:spPr>
          <a:xfrm>
            <a:off x="6598042" y="2775417"/>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5E1BDBEE-08DE-1690-EAF3-04DEA6448C73}"/>
              </a:ext>
            </a:extLst>
          </p:cNvPr>
          <p:cNvSpPr>
            <a:spLocks noChangeAspect="1"/>
          </p:cNvSpPr>
          <p:nvPr/>
        </p:nvSpPr>
        <p:spPr>
          <a:xfrm>
            <a:off x="6053976" y="2524836"/>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F13F4374-ACAC-C92D-330A-93C04106D5CA}"/>
              </a:ext>
            </a:extLst>
          </p:cNvPr>
          <p:cNvSpPr>
            <a:spLocks noChangeAspect="1"/>
          </p:cNvSpPr>
          <p:nvPr/>
        </p:nvSpPr>
        <p:spPr>
          <a:xfrm>
            <a:off x="5589022" y="262847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039789F5-D552-0F1F-5AC5-14F8096EBA7A}"/>
              </a:ext>
            </a:extLst>
          </p:cNvPr>
          <p:cNvSpPr>
            <a:spLocks noChangeAspect="1"/>
          </p:cNvSpPr>
          <p:nvPr/>
        </p:nvSpPr>
        <p:spPr>
          <a:xfrm>
            <a:off x="5369917" y="297780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8" name="Oval 3187">
            <a:extLst>
              <a:ext uri="{FF2B5EF4-FFF2-40B4-BE49-F238E27FC236}">
                <a16:creationId xmlns:a16="http://schemas.microsoft.com/office/drawing/2014/main" id="{35A2233C-B5ED-0316-4903-790B013C7156}"/>
              </a:ext>
            </a:extLst>
          </p:cNvPr>
          <p:cNvSpPr>
            <a:spLocks noChangeAspect="1"/>
          </p:cNvSpPr>
          <p:nvPr/>
        </p:nvSpPr>
        <p:spPr>
          <a:xfrm>
            <a:off x="6141466" y="320155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D2189D83-BC15-90AE-0B42-B35A8F0171C1}"/>
              </a:ext>
            </a:extLst>
          </p:cNvPr>
          <p:cNvSpPr>
            <a:spLocks noChangeAspect="1"/>
          </p:cNvSpPr>
          <p:nvPr/>
        </p:nvSpPr>
        <p:spPr>
          <a:xfrm>
            <a:off x="6452933" y="2479116"/>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75EFD8E5-2205-0F9A-7122-54049640A8A2}"/>
              </a:ext>
            </a:extLst>
          </p:cNvPr>
          <p:cNvSpPr>
            <a:spLocks noChangeAspect="1"/>
          </p:cNvSpPr>
          <p:nvPr/>
        </p:nvSpPr>
        <p:spPr>
          <a:xfrm>
            <a:off x="5772818" y="2971047"/>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1877F7A8-5B92-3495-AE51-72AA3AD79966}"/>
              </a:ext>
            </a:extLst>
          </p:cNvPr>
          <p:cNvSpPr>
            <a:spLocks noChangeAspect="1"/>
          </p:cNvSpPr>
          <p:nvPr/>
        </p:nvSpPr>
        <p:spPr>
          <a:xfrm>
            <a:off x="6488321" y="343329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8C3CD1DF-0C19-7722-3DE6-66620ACEA193}"/>
              </a:ext>
            </a:extLst>
          </p:cNvPr>
          <p:cNvSpPr>
            <a:spLocks noChangeAspect="1"/>
          </p:cNvSpPr>
          <p:nvPr/>
        </p:nvSpPr>
        <p:spPr>
          <a:xfrm>
            <a:off x="5781747" y="273373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BA88C4D0-7866-7067-FB81-1D139D1D54FE}"/>
              </a:ext>
            </a:extLst>
          </p:cNvPr>
          <p:cNvSpPr>
            <a:spLocks noChangeAspect="1"/>
          </p:cNvSpPr>
          <p:nvPr/>
        </p:nvSpPr>
        <p:spPr>
          <a:xfrm>
            <a:off x="5807704" y="342100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9CBEED9D-C4AF-9083-3D96-EF1B075A351A}"/>
              </a:ext>
            </a:extLst>
          </p:cNvPr>
          <p:cNvSpPr>
            <a:spLocks noChangeAspect="1"/>
          </p:cNvSpPr>
          <p:nvPr/>
        </p:nvSpPr>
        <p:spPr>
          <a:xfrm>
            <a:off x="5020829" y="4051213"/>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A4AB3C3-A4C6-3918-4E05-1ADE84D5D98E}"/>
              </a:ext>
            </a:extLst>
          </p:cNvPr>
          <p:cNvSpPr>
            <a:spLocks noChangeAspect="1"/>
          </p:cNvSpPr>
          <p:nvPr/>
        </p:nvSpPr>
        <p:spPr>
          <a:xfrm>
            <a:off x="5606398" y="412602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6" name="Oval 3195">
            <a:extLst>
              <a:ext uri="{FF2B5EF4-FFF2-40B4-BE49-F238E27FC236}">
                <a16:creationId xmlns:a16="http://schemas.microsoft.com/office/drawing/2014/main" id="{48930C81-132A-9536-FF2A-DFFDAD605F81}"/>
              </a:ext>
            </a:extLst>
          </p:cNvPr>
          <p:cNvSpPr>
            <a:spLocks noChangeAspect="1"/>
          </p:cNvSpPr>
          <p:nvPr/>
        </p:nvSpPr>
        <p:spPr>
          <a:xfrm>
            <a:off x="5341348" y="358440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53336398-0DCB-9E45-E051-3D4F45A38301}"/>
              </a:ext>
            </a:extLst>
          </p:cNvPr>
          <p:cNvSpPr>
            <a:spLocks noChangeAspect="1"/>
          </p:cNvSpPr>
          <p:nvPr/>
        </p:nvSpPr>
        <p:spPr>
          <a:xfrm>
            <a:off x="5076298" y="304278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8A0A3EEE-7CF1-DF3C-F363-1ED0176BD31B}"/>
              </a:ext>
            </a:extLst>
          </p:cNvPr>
          <p:cNvSpPr>
            <a:spLocks noChangeAspect="1"/>
          </p:cNvSpPr>
          <p:nvPr/>
        </p:nvSpPr>
        <p:spPr>
          <a:xfrm>
            <a:off x="9998138" y="3057526"/>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815514CA-B153-6D48-2754-8FE23C45612B}"/>
              </a:ext>
            </a:extLst>
          </p:cNvPr>
          <p:cNvSpPr>
            <a:spLocks noChangeAspect="1"/>
          </p:cNvSpPr>
          <p:nvPr/>
        </p:nvSpPr>
        <p:spPr>
          <a:xfrm>
            <a:off x="8808284" y="258189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803CAA24-921B-1A1D-3C4C-ADB6332FD42D}"/>
              </a:ext>
            </a:extLst>
          </p:cNvPr>
          <p:cNvSpPr>
            <a:spLocks noChangeAspect="1"/>
          </p:cNvSpPr>
          <p:nvPr/>
        </p:nvSpPr>
        <p:spPr>
          <a:xfrm>
            <a:off x="9426875" y="2437372"/>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49E8C001-A09B-47B7-FCD8-303492320CEC}"/>
              </a:ext>
            </a:extLst>
          </p:cNvPr>
          <p:cNvSpPr>
            <a:spLocks noChangeAspect="1"/>
          </p:cNvSpPr>
          <p:nvPr/>
        </p:nvSpPr>
        <p:spPr>
          <a:xfrm>
            <a:off x="10235486" y="293781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63959A0F-6AD2-189E-10B3-BA7E178EB1CE}"/>
              </a:ext>
            </a:extLst>
          </p:cNvPr>
          <p:cNvSpPr>
            <a:spLocks noChangeAspect="1"/>
          </p:cNvSpPr>
          <p:nvPr/>
        </p:nvSpPr>
        <p:spPr>
          <a:xfrm>
            <a:off x="9711272" y="2714962"/>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EE709939-72B9-E6B8-89B3-DE6A8B4179A3}"/>
              </a:ext>
            </a:extLst>
          </p:cNvPr>
          <p:cNvSpPr>
            <a:spLocks noChangeAspect="1"/>
          </p:cNvSpPr>
          <p:nvPr/>
        </p:nvSpPr>
        <p:spPr>
          <a:xfrm>
            <a:off x="9064349" y="221947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4" name="Oval 3203">
            <a:extLst>
              <a:ext uri="{FF2B5EF4-FFF2-40B4-BE49-F238E27FC236}">
                <a16:creationId xmlns:a16="http://schemas.microsoft.com/office/drawing/2014/main" id="{11770756-00C6-D800-8057-A734EC0761AF}"/>
              </a:ext>
            </a:extLst>
          </p:cNvPr>
          <p:cNvSpPr>
            <a:spLocks noChangeAspect="1"/>
          </p:cNvSpPr>
          <p:nvPr/>
        </p:nvSpPr>
        <p:spPr>
          <a:xfrm>
            <a:off x="8944564" y="309215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ADA2616E-26D7-732C-178C-5051CBAC9F5C}"/>
              </a:ext>
            </a:extLst>
          </p:cNvPr>
          <p:cNvSpPr>
            <a:spLocks noChangeAspect="1"/>
          </p:cNvSpPr>
          <p:nvPr/>
        </p:nvSpPr>
        <p:spPr>
          <a:xfrm>
            <a:off x="9778910" y="3363952"/>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32D9F809-62EB-454E-E515-7B4499E0211A}"/>
              </a:ext>
            </a:extLst>
          </p:cNvPr>
          <p:cNvSpPr>
            <a:spLocks noChangeAspect="1"/>
          </p:cNvSpPr>
          <p:nvPr/>
        </p:nvSpPr>
        <p:spPr>
          <a:xfrm>
            <a:off x="10090377" y="264151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ED81C2A0-7E60-CDDC-A067-89056EF736FB}"/>
              </a:ext>
            </a:extLst>
          </p:cNvPr>
          <p:cNvSpPr>
            <a:spLocks noChangeAspect="1"/>
          </p:cNvSpPr>
          <p:nvPr/>
        </p:nvSpPr>
        <p:spPr>
          <a:xfrm>
            <a:off x="10331920" y="329299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F857A6E8-E05A-765D-49A0-8DBB405D82C8}"/>
              </a:ext>
            </a:extLst>
          </p:cNvPr>
          <p:cNvSpPr>
            <a:spLocks noChangeAspect="1"/>
          </p:cNvSpPr>
          <p:nvPr/>
        </p:nvSpPr>
        <p:spPr>
          <a:xfrm>
            <a:off x="10125765" y="3595701"/>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CF9216DB-8DD5-67AF-B104-92DAD01BDBE0}"/>
              </a:ext>
            </a:extLst>
          </p:cNvPr>
          <p:cNvSpPr>
            <a:spLocks noChangeAspect="1"/>
          </p:cNvSpPr>
          <p:nvPr/>
        </p:nvSpPr>
        <p:spPr>
          <a:xfrm>
            <a:off x="9905899" y="237017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0FC03DAA-BCA9-D713-A748-D98AE1B6E42D}"/>
              </a:ext>
            </a:extLst>
          </p:cNvPr>
          <p:cNvSpPr>
            <a:spLocks noChangeAspect="1"/>
          </p:cNvSpPr>
          <p:nvPr/>
        </p:nvSpPr>
        <p:spPr>
          <a:xfrm>
            <a:off x="9774777" y="428212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75FC57A1-3619-2F1E-FA01-C4DC93D36895}"/>
              </a:ext>
            </a:extLst>
          </p:cNvPr>
          <p:cNvSpPr>
            <a:spLocks noChangeAspect="1"/>
          </p:cNvSpPr>
          <p:nvPr/>
        </p:nvSpPr>
        <p:spPr>
          <a:xfrm>
            <a:off x="8416926" y="357282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2" name="Oval 3211">
            <a:extLst>
              <a:ext uri="{FF2B5EF4-FFF2-40B4-BE49-F238E27FC236}">
                <a16:creationId xmlns:a16="http://schemas.microsoft.com/office/drawing/2014/main" id="{76D8C6D9-BFD3-2A1B-A547-1D5AF93A7239}"/>
              </a:ext>
            </a:extLst>
          </p:cNvPr>
          <p:cNvSpPr>
            <a:spLocks noChangeAspect="1"/>
          </p:cNvSpPr>
          <p:nvPr/>
        </p:nvSpPr>
        <p:spPr>
          <a:xfrm>
            <a:off x="8573540" y="4082746"/>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D1D8B429-BE98-3EC3-FFA7-396E6DDE82ED}"/>
              </a:ext>
            </a:extLst>
          </p:cNvPr>
          <p:cNvSpPr>
            <a:spLocks noChangeAspect="1"/>
          </p:cNvSpPr>
          <p:nvPr/>
        </p:nvSpPr>
        <p:spPr>
          <a:xfrm>
            <a:off x="8715979" y="339395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569B086B-585A-AE06-8F49-3B8B201A0B39}"/>
              </a:ext>
            </a:extLst>
          </p:cNvPr>
          <p:cNvSpPr>
            <a:spLocks noChangeAspect="1"/>
          </p:cNvSpPr>
          <p:nvPr/>
        </p:nvSpPr>
        <p:spPr>
          <a:xfrm>
            <a:off x="8507790" y="2873041"/>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5849AF82-F2A3-8371-D30F-3F89DDE0E49D}"/>
              </a:ext>
            </a:extLst>
          </p:cNvPr>
          <p:cNvSpPr>
            <a:spLocks noChangeAspect="1"/>
          </p:cNvSpPr>
          <p:nvPr/>
        </p:nvSpPr>
        <p:spPr>
          <a:xfrm>
            <a:off x="9839993" y="392904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287CB237-1AC2-2C05-1E8F-407C635AAF52}"/>
              </a:ext>
            </a:extLst>
          </p:cNvPr>
          <p:cNvSpPr>
            <a:spLocks noChangeAspect="1"/>
          </p:cNvSpPr>
          <p:nvPr/>
        </p:nvSpPr>
        <p:spPr>
          <a:xfrm>
            <a:off x="9470471" y="394168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49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5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250"/>
                            </p:stCondLst>
                            <p:childTnLst>
                              <p:par>
                                <p:cTn id="12" presetID="1" presetClass="entr" presetSubtype="0" fill="hold" grpId="0" nodeType="afterEffect">
                                  <p:stCondLst>
                                    <p:cond delay="25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25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250"/>
                                  </p:stCondLst>
                                  <p:childTnLst>
                                    <p:set>
                                      <p:cBhvr>
                                        <p:cTn id="22" dur="1" fill="hold">
                                          <p:stCondLst>
                                            <p:cond delay="0"/>
                                          </p:stCondLst>
                                        </p:cTn>
                                        <p:tgtEl>
                                          <p:spTgt spid="14"/>
                                        </p:tgtEl>
                                        <p:attrNameLst>
                                          <p:attrName>style.visibility</p:attrName>
                                        </p:attrNameLst>
                                      </p:cBhvr>
                                      <p:to>
                                        <p:strVal val="visible"/>
                                      </p:to>
                                    </p:set>
                                  </p:childTnLst>
                                </p:cTn>
                              </p:par>
                            </p:childTnLst>
                          </p:cTn>
                        </p:par>
                        <p:par>
                          <p:cTn id="23" fill="hold">
                            <p:stCondLst>
                              <p:cond delay="1250"/>
                            </p:stCondLst>
                            <p:childTnLst>
                              <p:par>
                                <p:cTn id="24" presetID="1" presetClass="entr" presetSubtype="0"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25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p:stCondLst>
                              <p:cond delay="1750"/>
                            </p:stCondLst>
                            <p:childTnLst>
                              <p:par>
                                <p:cTn id="30" presetID="1" presetClass="entr" presetSubtype="0" fill="hold" grpId="0" nodeType="afterEffect">
                                  <p:stCondLst>
                                    <p:cond delay="25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25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250"/>
                                  </p:stCondLst>
                                  <p:childTnLst>
                                    <p:set>
                                      <p:cBhvr>
                                        <p:cTn id="36" dur="1" fill="hold">
                                          <p:stCondLst>
                                            <p:cond delay="0"/>
                                          </p:stCondLst>
                                        </p:cTn>
                                        <p:tgtEl>
                                          <p:spTgt spid="28"/>
                                        </p:tgtEl>
                                        <p:attrNameLst>
                                          <p:attrName>style.visibility</p:attrName>
                                        </p:attrNameLst>
                                      </p:cBhvr>
                                      <p:to>
                                        <p:strVal val="visible"/>
                                      </p:to>
                                    </p:set>
                                  </p:childTnLst>
                                </p:cTn>
                              </p:par>
                            </p:childTnLst>
                          </p:cTn>
                        </p:par>
                        <p:par>
                          <p:cTn id="37" fill="hold">
                            <p:stCondLst>
                              <p:cond delay="2250"/>
                            </p:stCondLst>
                            <p:childTnLst>
                              <p:par>
                                <p:cTn id="38" presetID="1" presetClass="entr" presetSubtype="0" fill="hold" grpId="0" nodeType="afterEffect">
                                  <p:stCondLst>
                                    <p:cond delay="250"/>
                                  </p:stCondLst>
                                  <p:childTnLst>
                                    <p:set>
                                      <p:cBhvr>
                                        <p:cTn id="39" dur="1" fill="hold">
                                          <p:stCondLst>
                                            <p:cond delay="0"/>
                                          </p:stCondLst>
                                        </p:cTn>
                                        <p:tgtEl>
                                          <p:spTgt spid="33"/>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grpId="0" nodeType="afterEffect">
                                  <p:stCondLst>
                                    <p:cond delay="250"/>
                                  </p:stCondLst>
                                  <p:childTnLst>
                                    <p:set>
                                      <p:cBhvr>
                                        <p:cTn id="42" dur="1" fill="hold">
                                          <p:stCondLst>
                                            <p:cond delay="0"/>
                                          </p:stCondLst>
                                        </p:cTn>
                                        <p:tgtEl>
                                          <p:spTgt spid="39"/>
                                        </p:tgtEl>
                                        <p:attrNameLst>
                                          <p:attrName>style.visibility</p:attrName>
                                        </p:attrNameLst>
                                      </p:cBhvr>
                                      <p:to>
                                        <p:strVal val="visible"/>
                                      </p:to>
                                    </p:set>
                                  </p:childTnLst>
                                </p:cTn>
                              </p:par>
                            </p:childTnLst>
                          </p:cTn>
                        </p:par>
                        <p:par>
                          <p:cTn id="43" fill="hold">
                            <p:stCondLst>
                              <p:cond delay="2750"/>
                            </p:stCondLst>
                            <p:childTnLst>
                              <p:par>
                                <p:cTn id="44" presetID="1" presetClass="entr" presetSubtype="0" fill="hold" grpId="0" nodeType="afterEffect">
                                  <p:stCondLst>
                                    <p:cond delay="25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3000"/>
                            </p:stCondLst>
                            <p:childTnLst>
                              <p:par>
                                <p:cTn id="47" presetID="1" presetClass="entr" presetSubtype="0" fill="hold" grpId="0" nodeType="afterEffect">
                                  <p:stCondLst>
                                    <p:cond delay="250"/>
                                  </p:stCondLst>
                                  <p:childTnLst>
                                    <p:set>
                                      <p:cBhvr>
                                        <p:cTn id="48" dur="1" fill="hold">
                                          <p:stCondLst>
                                            <p:cond delay="0"/>
                                          </p:stCondLst>
                                        </p:cTn>
                                        <p:tgtEl>
                                          <p:spTgt spid="41"/>
                                        </p:tgtEl>
                                        <p:attrNameLst>
                                          <p:attrName>style.visibility</p:attrName>
                                        </p:attrNameLst>
                                      </p:cBhvr>
                                      <p:to>
                                        <p:strVal val="visible"/>
                                      </p:to>
                                    </p:set>
                                  </p:childTnLst>
                                </p:cTn>
                              </p:par>
                            </p:childTnLst>
                          </p:cTn>
                        </p:par>
                        <p:par>
                          <p:cTn id="49" fill="hold">
                            <p:stCondLst>
                              <p:cond delay="3250"/>
                            </p:stCondLst>
                            <p:childTnLst>
                              <p:par>
                                <p:cTn id="50" presetID="1" presetClass="entr" presetSubtype="0" fill="hold" grpId="0" nodeType="afterEffect">
                                  <p:stCondLst>
                                    <p:cond delay="250"/>
                                  </p:stCondLst>
                                  <p:childTnLst>
                                    <p:set>
                                      <p:cBhvr>
                                        <p:cTn id="51" dur="1" fill="hold">
                                          <p:stCondLst>
                                            <p:cond delay="0"/>
                                          </p:stCondLst>
                                        </p:cTn>
                                        <p:tgtEl>
                                          <p:spTgt spid="45"/>
                                        </p:tgtEl>
                                        <p:attrNameLst>
                                          <p:attrName>style.visibility</p:attrName>
                                        </p:attrNameLst>
                                      </p:cBhvr>
                                      <p:to>
                                        <p:strVal val="visible"/>
                                      </p:to>
                                    </p:set>
                                  </p:childTnLst>
                                </p:cTn>
                              </p:par>
                            </p:childTnLst>
                          </p:cTn>
                        </p:par>
                        <p:par>
                          <p:cTn id="52" fill="hold">
                            <p:stCondLst>
                              <p:cond delay="3500"/>
                            </p:stCondLst>
                            <p:childTnLst>
                              <p:par>
                                <p:cTn id="53" presetID="1" presetClass="entr" presetSubtype="0" fill="hold" grpId="0" nodeType="afterEffect">
                                  <p:stCondLst>
                                    <p:cond delay="25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250"/>
                                  </p:stCondLst>
                                  <p:childTnLst>
                                    <p:set>
                                      <p:cBhvr>
                                        <p:cTn id="56" dur="1" fill="hold">
                                          <p:stCondLst>
                                            <p:cond delay="0"/>
                                          </p:stCondLst>
                                        </p:cTn>
                                        <p:tgtEl>
                                          <p:spTgt spid="1045"/>
                                        </p:tgtEl>
                                        <p:attrNameLst>
                                          <p:attrName>style.visibility</p:attrName>
                                        </p:attrNameLst>
                                      </p:cBhvr>
                                      <p:to>
                                        <p:strVal val="visible"/>
                                      </p:to>
                                    </p:set>
                                  </p:childTnLst>
                                </p:cTn>
                              </p:par>
                            </p:childTnLst>
                          </p:cTn>
                        </p:par>
                        <p:par>
                          <p:cTn id="57" fill="hold">
                            <p:stCondLst>
                              <p:cond delay="3750"/>
                            </p:stCondLst>
                            <p:childTnLst>
                              <p:par>
                                <p:cTn id="58" presetID="1" presetClass="entr" presetSubtype="0" fill="hold" grpId="0" nodeType="afterEffect">
                                  <p:stCondLst>
                                    <p:cond delay="250"/>
                                  </p:stCondLst>
                                  <p:childTnLst>
                                    <p:set>
                                      <p:cBhvr>
                                        <p:cTn id="59" dur="1" fill="hold">
                                          <p:stCondLst>
                                            <p:cond delay="0"/>
                                          </p:stCondLst>
                                        </p:cTn>
                                        <p:tgtEl>
                                          <p:spTgt spid="1046"/>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grpId="0" nodeType="afterEffect">
                                  <p:stCondLst>
                                    <p:cond delay="250"/>
                                  </p:stCondLst>
                                  <p:childTnLst>
                                    <p:set>
                                      <p:cBhvr>
                                        <p:cTn id="62" dur="1" fill="hold">
                                          <p:stCondLst>
                                            <p:cond delay="0"/>
                                          </p:stCondLst>
                                        </p:cTn>
                                        <p:tgtEl>
                                          <p:spTgt spid="1047"/>
                                        </p:tgtEl>
                                        <p:attrNameLst>
                                          <p:attrName>style.visibility</p:attrName>
                                        </p:attrNameLst>
                                      </p:cBhvr>
                                      <p:to>
                                        <p:strVal val="visible"/>
                                      </p:to>
                                    </p:set>
                                  </p:childTnLst>
                                </p:cTn>
                              </p:par>
                            </p:childTnLst>
                          </p:cTn>
                        </p:par>
                        <p:par>
                          <p:cTn id="63" fill="hold">
                            <p:stCondLst>
                              <p:cond delay="4250"/>
                            </p:stCondLst>
                            <p:childTnLst>
                              <p:par>
                                <p:cTn id="64" presetID="1" presetClass="entr" presetSubtype="0" fill="hold" grpId="0" nodeType="afterEffect">
                                  <p:stCondLst>
                                    <p:cond delay="250"/>
                                  </p:stCondLst>
                                  <p:childTnLst>
                                    <p:set>
                                      <p:cBhvr>
                                        <p:cTn id="65" dur="1" fill="hold">
                                          <p:stCondLst>
                                            <p:cond delay="0"/>
                                          </p:stCondLst>
                                        </p:cTn>
                                        <p:tgtEl>
                                          <p:spTgt spid="1048"/>
                                        </p:tgtEl>
                                        <p:attrNameLst>
                                          <p:attrName>style.visibility</p:attrName>
                                        </p:attrNameLst>
                                      </p:cBhvr>
                                      <p:to>
                                        <p:strVal val="visible"/>
                                      </p:to>
                                    </p:set>
                                  </p:childTnLst>
                                </p:cTn>
                              </p:par>
                            </p:childTnLst>
                          </p:cTn>
                        </p:par>
                        <p:par>
                          <p:cTn id="66" fill="hold">
                            <p:stCondLst>
                              <p:cond delay="4500"/>
                            </p:stCondLst>
                            <p:childTnLst>
                              <p:par>
                                <p:cTn id="67" presetID="1" presetClass="entr" presetSubtype="0" fill="hold" grpId="0" nodeType="afterEffect">
                                  <p:stCondLst>
                                    <p:cond delay="250"/>
                                  </p:stCondLst>
                                  <p:childTnLst>
                                    <p:set>
                                      <p:cBhvr>
                                        <p:cTn id="68" dur="1" fill="hold">
                                          <p:stCondLst>
                                            <p:cond delay="0"/>
                                          </p:stCondLst>
                                        </p:cTn>
                                        <p:tgtEl>
                                          <p:spTgt spid="1049"/>
                                        </p:tgtEl>
                                        <p:attrNameLst>
                                          <p:attrName>style.visibility</p:attrName>
                                        </p:attrNameLst>
                                      </p:cBhvr>
                                      <p:to>
                                        <p:strVal val="visible"/>
                                      </p:to>
                                    </p:set>
                                  </p:childTnLst>
                                </p:cTn>
                              </p:par>
                            </p:childTnLst>
                          </p:cTn>
                        </p:par>
                        <p:par>
                          <p:cTn id="69" fill="hold">
                            <p:stCondLst>
                              <p:cond delay="4750"/>
                            </p:stCondLst>
                            <p:childTnLst>
                              <p:par>
                                <p:cTn id="70" presetID="1" presetClass="entr" presetSubtype="0" fill="hold" grpId="0" nodeType="afterEffect">
                                  <p:stCondLst>
                                    <p:cond delay="250"/>
                                  </p:stCondLst>
                                  <p:childTnLst>
                                    <p:set>
                                      <p:cBhvr>
                                        <p:cTn id="71" dur="1" fill="hold">
                                          <p:stCondLst>
                                            <p:cond delay="0"/>
                                          </p:stCondLst>
                                        </p:cTn>
                                        <p:tgtEl>
                                          <p:spTgt spid="1050"/>
                                        </p:tgtEl>
                                        <p:attrNameLst>
                                          <p:attrName>style.visibility</p:attrName>
                                        </p:attrNameLst>
                                      </p:cBhvr>
                                      <p:to>
                                        <p:strVal val="visible"/>
                                      </p:to>
                                    </p:set>
                                  </p:childTnLst>
                                </p:cTn>
                              </p:par>
                            </p:childTnLst>
                          </p:cTn>
                        </p:par>
                        <p:par>
                          <p:cTn id="72" fill="hold">
                            <p:stCondLst>
                              <p:cond delay="5000"/>
                            </p:stCondLst>
                            <p:childTnLst>
                              <p:par>
                                <p:cTn id="73" presetID="1" presetClass="entr" presetSubtype="0" fill="hold" grpId="0" nodeType="afterEffect">
                                  <p:stCondLst>
                                    <p:cond delay="250"/>
                                  </p:stCondLst>
                                  <p:childTnLst>
                                    <p:set>
                                      <p:cBhvr>
                                        <p:cTn id="74" dur="1" fill="hold">
                                          <p:stCondLst>
                                            <p:cond delay="0"/>
                                          </p:stCondLst>
                                        </p:cTn>
                                        <p:tgtEl>
                                          <p:spTgt spid="1051"/>
                                        </p:tgtEl>
                                        <p:attrNameLst>
                                          <p:attrName>style.visibility</p:attrName>
                                        </p:attrNameLst>
                                      </p:cBhvr>
                                      <p:to>
                                        <p:strVal val="visible"/>
                                      </p:to>
                                    </p:set>
                                  </p:childTnLst>
                                </p:cTn>
                              </p:par>
                            </p:childTnLst>
                          </p:cTn>
                        </p:par>
                        <p:par>
                          <p:cTn id="75" fill="hold">
                            <p:stCondLst>
                              <p:cond delay="5250"/>
                            </p:stCondLst>
                            <p:childTnLst>
                              <p:par>
                                <p:cTn id="76" presetID="1" presetClass="entr" presetSubtype="0" fill="hold" grpId="0" nodeType="afterEffect">
                                  <p:stCondLst>
                                    <p:cond delay="250"/>
                                  </p:stCondLst>
                                  <p:childTnLst>
                                    <p:set>
                                      <p:cBhvr>
                                        <p:cTn id="77" dur="1" fill="hold">
                                          <p:stCondLst>
                                            <p:cond delay="0"/>
                                          </p:stCondLst>
                                        </p:cTn>
                                        <p:tgtEl>
                                          <p:spTgt spid="105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250"/>
                                  </p:stCondLst>
                                  <p:childTnLst>
                                    <p:set>
                                      <p:cBhvr>
                                        <p:cTn id="81" dur="1" fill="hold">
                                          <p:stCondLst>
                                            <p:cond delay="0"/>
                                          </p:stCondLst>
                                        </p:cTn>
                                        <p:tgtEl>
                                          <p:spTgt spid="1053"/>
                                        </p:tgtEl>
                                        <p:attrNameLst>
                                          <p:attrName>style.visibility</p:attrName>
                                        </p:attrNameLst>
                                      </p:cBhvr>
                                      <p:to>
                                        <p:strVal val="visible"/>
                                      </p:to>
                                    </p:set>
                                  </p:childTnLst>
                                </p:cTn>
                              </p:par>
                            </p:childTnLst>
                          </p:cTn>
                        </p:par>
                        <p:par>
                          <p:cTn id="82" fill="hold">
                            <p:stCondLst>
                              <p:cond delay="250"/>
                            </p:stCondLst>
                            <p:childTnLst>
                              <p:par>
                                <p:cTn id="83" presetID="1" presetClass="entr" presetSubtype="0" fill="hold" grpId="0" nodeType="afterEffect">
                                  <p:stCondLst>
                                    <p:cond delay="250"/>
                                  </p:stCondLst>
                                  <p:childTnLst>
                                    <p:set>
                                      <p:cBhvr>
                                        <p:cTn id="84" dur="1" fill="hold">
                                          <p:stCondLst>
                                            <p:cond delay="0"/>
                                          </p:stCondLst>
                                        </p:cTn>
                                        <p:tgtEl>
                                          <p:spTgt spid="1054"/>
                                        </p:tgtEl>
                                        <p:attrNameLst>
                                          <p:attrName>style.visibility</p:attrName>
                                        </p:attrNameLst>
                                      </p:cBhvr>
                                      <p:to>
                                        <p:strVal val="visible"/>
                                      </p:to>
                                    </p:set>
                                  </p:childTnLst>
                                </p:cTn>
                              </p:par>
                            </p:childTnLst>
                          </p:cTn>
                        </p:par>
                        <p:par>
                          <p:cTn id="85" fill="hold">
                            <p:stCondLst>
                              <p:cond delay="500"/>
                            </p:stCondLst>
                            <p:childTnLst>
                              <p:par>
                                <p:cTn id="86" presetID="1" presetClass="entr" presetSubtype="0" fill="hold" grpId="0" nodeType="afterEffect">
                                  <p:stCondLst>
                                    <p:cond delay="250"/>
                                  </p:stCondLst>
                                  <p:childTnLst>
                                    <p:set>
                                      <p:cBhvr>
                                        <p:cTn id="87" dur="1" fill="hold">
                                          <p:stCondLst>
                                            <p:cond delay="0"/>
                                          </p:stCondLst>
                                        </p:cTn>
                                        <p:tgtEl>
                                          <p:spTgt spid="1055"/>
                                        </p:tgtEl>
                                        <p:attrNameLst>
                                          <p:attrName>style.visibility</p:attrName>
                                        </p:attrNameLst>
                                      </p:cBhvr>
                                      <p:to>
                                        <p:strVal val="visible"/>
                                      </p:to>
                                    </p:set>
                                  </p:childTnLst>
                                </p:cTn>
                              </p:par>
                            </p:childTnLst>
                          </p:cTn>
                        </p:par>
                        <p:par>
                          <p:cTn id="88" fill="hold">
                            <p:stCondLst>
                              <p:cond delay="750"/>
                            </p:stCondLst>
                            <p:childTnLst>
                              <p:par>
                                <p:cTn id="89" presetID="1" presetClass="entr" presetSubtype="0" fill="hold" grpId="0" nodeType="afterEffect">
                                  <p:stCondLst>
                                    <p:cond delay="250"/>
                                  </p:stCondLst>
                                  <p:childTnLst>
                                    <p:set>
                                      <p:cBhvr>
                                        <p:cTn id="90" dur="1" fill="hold">
                                          <p:stCondLst>
                                            <p:cond delay="0"/>
                                          </p:stCondLst>
                                        </p:cTn>
                                        <p:tgtEl>
                                          <p:spTgt spid="1056"/>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250"/>
                                  </p:stCondLst>
                                  <p:childTnLst>
                                    <p:set>
                                      <p:cBhvr>
                                        <p:cTn id="93" dur="1" fill="hold">
                                          <p:stCondLst>
                                            <p:cond delay="0"/>
                                          </p:stCondLst>
                                        </p:cTn>
                                        <p:tgtEl>
                                          <p:spTgt spid="1057"/>
                                        </p:tgtEl>
                                        <p:attrNameLst>
                                          <p:attrName>style.visibility</p:attrName>
                                        </p:attrNameLst>
                                      </p:cBhvr>
                                      <p:to>
                                        <p:strVal val="visible"/>
                                      </p:to>
                                    </p:set>
                                  </p:childTnLst>
                                </p:cTn>
                              </p:par>
                            </p:childTnLst>
                          </p:cTn>
                        </p:par>
                        <p:par>
                          <p:cTn id="94" fill="hold">
                            <p:stCondLst>
                              <p:cond delay="1250"/>
                            </p:stCondLst>
                            <p:childTnLst>
                              <p:par>
                                <p:cTn id="95" presetID="1" presetClass="entr" presetSubtype="0" fill="hold" grpId="0" nodeType="afterEffect">
                                  <p:stCondLst>
                                    <p:cond delay="250"/>
                                  </p:stCondLst>
                                  <p:childTnLst>
                                    <p:set>
                                      <p:cBhvr>
                                        <p:cTn id="96" dur="1" fill="hold">
                                          <p:stCondLst>
                                            <p:cond delay="0"/>
                                          </p:stCondLst>
                                        </p:cTn>
                                        <p:tgtEl>
                                          <p:spTgt spid="1058"/>
                                        </p:tgtEl>
                                        <p:attrNameLst>
                                          <p:attrName>style.visibility</p:attrName>
                                        </p:attrNameLst>
                                      </p:cBhvr>
                                      <p:to>
                                        <p:strVal val="visible"/>
                                      </p:to>
                                    </p:set>
                                  </p:childTnLst>
                                </p:cTn>
                              </p:par>
                            </p:childTnLst>
                          </p:cTn>
                        </p:par>
                        <p:par>
                          <p:cTn id="97" fill="hold">
                            <p:stCondLst>
                              <p:cond delay="1500"/>
                            </p:stCondLst>
                            <p:childTnLst>
                              <p:par>
                                <p:cTn id="98" presetID="1" presetClass="entr" presetSubtype="0" fill="hold" grpId="0" nodeType="afterEffect">
                                  <p:stCondLst>
                                    <p:cond delay="250"/>
                                  </p:stCondLst>
                                  <p:childTnLst>
                                    <p:set>
                                      <p:cBhvr>
                                        <p:cTn id="99" dur="1" fill="hold">
                                          <p:stCondLst>
                                            <p:cond delay="0"/>
                                          </p:stCondLst>
                                        </p:cTn>
                                        <p:tgtEl>
                                          <p:spTgt spid="1059"/>
                                        </p:tgtEl>
                                        <p:attrNameLst>
                                          <p:attrName>style.visibility</p:attrName>
                                        </p:attrNameLst>
                                      </p:cBhvr>
                                      <p:to>
                                        <p:strVal val="visible"/>
                                      </p:to>
                                    </p:set>
                                  </p:childTnLst>
                                </p:cTn>
                              </p:par>
                            </p:childTnLst>
                          </p:cTn>
                        </p:par>
                        <p:par>
                          <p:cTn id="100" fill="hold">
                            <p:stCondLst>
                              <p:cond delay="1750"/>
                            </p:stCondLst>
                            <p:childTnLst>
                              <p:par>
                                <p:cTn id="101" presetID="1" presetClass="entr" presetSubtype="0" fill="hold" grpId="0" nodeType="afterEffect">
                                  <p:stCondLst>
                                    <p:cond delay="250"/>
                                  </p:stCondLst>
                                  <p:childTnLst>
                                    <p:set>
                                      <p:cBhvr>
                                        <p:cTn id="102" dur="1" fill="hold">
                                          <p:stCondLst>
                                            <p:cond delay="0"/>
                                          </p:stCondLst>
                                        </p:cTn>
                                        <p:tgtEl>
                                          <p:spTgt spid="106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07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250"/>
                                  </p:stCondLst>
                                  <p:childTnLst>
                                    <p:set>
                                      <p:cBhvr>
                                        <p:cTn id="110" dur="1" fill="hold">
                                          <p:stCondLst>
                                            <p:cond delay="0"/>
                                          </p:stCondLst>
                                        </p:cTn>
                                        <p:tgtEl>
                                          <p:spTgt spid="1063"/>
                                        </p:tgtEl>
                                        <p:attrNameLst>
                                          <p:attrName>style.visibility</p:attrName>
                                        </p:attrNameLst>
                                      </p:cBhvr>
                                      <p:to>
                                        <p:strVal val="visible"/>
                                      </p:to>
                                    </p:set>
                                  </p:childTnLst>
                                </p:cTn>
                              </p:par>
                            </p:childTnLst>
                          </p:cTn>
                        </p:par>
                        <p:par>
                          <p:cTn id="111" fill="hold">
                            <p:stCondLst>
                              <p:cond delay="250"/>
                            </p:stCondLst>
                            <p:childTnLst>
                              <p:par>
                                <p:cTn id="112" presetID="1" presetClass="entr" presetSubtype="0" fill="hold" grpId="0" nodeType="afterEffect">
                                  <p:stCondLst>
                                    <p:cond delay="250"/>
                                  </p:stCondLst>
                                  <p:childTnLst>
                                    <p:set>
                                      <p:cBhvr>
                                        <p:cTn id="113" dur="1" fill="hold">
                                          <p:stCondLst>
                                            <p:cond delay="0"/>
                                          </p:stCondLst>
                                        </p:cTn>
                                        <p:tgtEl>
                                          <p:spTgt spid="1064"/>
                                        </p:tgtEl>
                                        <p:attrNameLst>
                                          <p:attrName>style.visibility</p:attrName>
                                        </p:attrNameLst>
                                      </p:cBhvr>
                                      <p:to>
                                        <p:strVal val="visible"/>
                                      </p:to>
                                    </p:set>
                                  </p:childTnLst>
                                </p:cTn>
                              </p:par>
                            </p:childTnLst>
                          </p:cTn>
                        </p:par>
                        <p:par>
                          <p:cTn id="114" fill="hold">
                            <p:stCondLst>
                              <p:cond delay="500"/>
                            </p:stCondLst>
                            <p:childTnLst>
                              <p:par>
                                <p:cTn id="115" presetID="1" presetClass="entr" presetSubtype="0" fill="hold" grpId="0" nodeType="afterEffect">
                                  <p:stCondLst>
                                    <p:cond delay="250"/>
                                  </p:stCondLst>
                                  <p:childTnLst>
                                    <p:set>
                                      <p:cBhvr>
                                        <p:cTn id="116" dur="1" fill="hold">
                                          <p:stCondLst>
                                            <p:cond delay="0"/>
                                          </p:stCondLst>
                                        </p:cTn>
                                        <p:tgtEl>
                                          <p:spTgt spid="1065"/>
                                        </p:tgtEl>
                                        <p:attrNameLst>
                                          <p:attrName>style.visibility</p:attrName>
                                        </p:attrNameLst>
                                      </p:cBhvr>
                                      <p:to>
                                        <p:strVal val="visible"/>
                                      </p:to>
                                    </p:set>
                                  </p:childTnLst>
                                </p:cTn>
                              </p:par>
                            </p:childTnLst>
                          </p:cTn>
                        </p:par>
                        <p:par>
                          <p:cTn id="117" fill="hold">
                            <p:stCondLst>
                              <p:cond delay="750"/>
                            </p:stCondLst>
                            <p:childTnLst>
                              <p:par>
                                <p:cTn id="118" presetID="1" presetClass="entr" presetSubtype="0" fill="hold" grpId="0" nodeType="afterEffect">
                                  <p:stCondLst>
                                    <p:cond delay="250"/>
                                  </p:stCondLst>
                                  <p:childTnLst>
                                    <p:set>
                                      <p:cBhvr>
                                        <p:cTn id="119" dur="1" fill="hold">
                                          <p:stCondLst>
                                            <p:cond delay="0"/>
                                          </p:stCondLst>
                                        </p:cTn>
                                        <p:tgtEl>
                                          <p:spTgt spid="1066"/>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grpId="0" nodeType="afterEffect">
                                  <p:stCondLst>
                                    <p:cond delay="250"/>
                                  </p:stCondLst>
                                  <p:childTnLst>
                                    <p:set>
                                      <p:cBhvr>
                                        <p:cTn id="122" dur="1" fill="hold">
                                          <p:stCondLst>
                                            <p:cond delay="0"/>
                                          </p:stCondLst>
                                        </p:cTn>
                                        <p:tgtEl>
                                          <p:spTgt spid="1067"/>
                                        </p:tgtEl>
                                        <p:attrNameLst>
                                          <p:attrName>style.visibility</p:attrName>
                                        </p:attrNameLst>
                                      </p:cBhvr>
                                      <p:to>
                                        <p:strVal val="visible"/>
                                      </p:to>
                                    </p:set>
                                  </p:childTnLst>
                                </p:cTn>
                              </p:par>
                            </p:childTnLst>
                          </p:cTn>
                        </p:par>
                        <p:par>
                          <p:cTn id="123" fill="hold">
                            <p:stCondLst>
                              <p:cond delay="1250"/>
                            </p:stCondLst>
                            <p:childTnLst>
                              <p:par>
                                <p:cTn id="124" presetID="1" presetClass="entr" presetSubtype="0" fill="hold" grpId="0" nodeType="afterEffect">
                                  <p:stCondLst>
                                    <p:cond delay="250"/>
                                  </p:stCondLst>
                                  <p:childTnLst>
                                    <p:set>
                                      <p:cBhvr>
                                        <p:cTn id="125" dur="1" fill="hold">
                                          <p:stCondLst>
                                            <p:cond delay="0"/>
                                          </p:stCondLst>
                                        </p:cTn>
                                        <p:tgtEl>
                                          <p:spTgt spid="1068"/>
                                        </p:tgtEl>
                                        <p:attrNameLst>
                                          <p:attrName>style.visibility</p:attrName>
                                        </p:attrNameLst>
                                      </p:cBhvr>
                                      <p:to>
                                        <p:strVal val="visible"/>
                                      </p:to>
                                    </p:set>
                                  </p:childTnLst>
                                </p:cTn>
                              </p:par>
                            </p:childTnLst>
                          </p:cTn>
                        </p:par>
                        <p:par>
                          <p:cTn id="126" fill="hold">
                            <p:stCondLst>
                              <p:cond delay="1500"/>
                            </p:stCondLst>
                            <p:childTnLst>
                              <p:par>
                                <p:cTn id="127" presetID="1" presetClass="entr" presetSubtype="0" fill="hold" grpId="0" nodeType="afterEffect">
                                  <p:stCondLst>
                                    <p:cond delay="250"/>
                                  </p:stCondLst>
                                  <p:childTnLst>
                                    <p:set>
                                      <p:cBhvr>
                                        <p:cTn id="128" dur="1" fill="hold">
                                          <p:stCondLst>
                                            <p:cond delay="0"/>
                                          </p:stCondLst>
                                        </p:cTn>
                                        <p:tgtEl>
                                          <p:spTgt spid="1069"/>
                                        </p:tgtEl>
                                        <p:attrNameLst>
                                          <p:attrName>style.visibility</p:attrName>
                                        </p:attrNameLst>
                                      </p:cBhvr>
                                      <p:to>
                                        <p:strVal val="visible"/>
                                      </p:to>
                                    </p:set>
                                  </p:childTnLst>
                                </p:cTn>
                              </p:par>
                            </p:childTnLst>
                          </p:cTn>
                        </p:par>
                        <p:par>
                          <p:cTn id="129" fill="hold">
                            <p:stCondLst>
                              <p:cond delay="1750"/>
                            </p:stCondLst>
                            <p:childTnLst>
                              <p:par>
                                <p:cTn id="130" presetID="1" presetClass="entr" presetSubtype="0" fill="hold" grpId="0" nodeType="afterEffect">
                                  <p:stCondLst>
                                    <p:cond delay="250"/>
                                  </p:stCondLst>
                                  <p:childTnLst>
                                    <p:set>
                                      <p:cBhvr>
                                        <p:cTn id="131" dur="1" fill="hold">
                                          <p:stCondLst>
                                            <p:cond delay="0"/>
                                          </p:stCondLst>
                                        </p:cTn>
                                        <p:tgtEl>
                                          <p:spTgt spid="1070"/>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250"/>
                                  </p:stCondLst>
                                  <p:childTnLst>
                                    <p:set>
                                      <p:cBhvr>
                                        <p:cTn id="135" dur="1" fill="hold">
                                          <p:stCondLst>
                                            <p:cond delay="0"/>
                                          </p:stCondLst>
                                        </p:cTn>
                                        <p:tgtEl>
                                          <p:spTgt spid="1077"/>
                                        </p:tgtEl>
                                        <p:attrNameLst>
                                          <p:attrName>style.visibility</p:attrName>
                                        </p:attrNameLst>
                                      </p:cBhvr>
                                      <p:to>
                                        <p:strVal val="visible"/>
                                      </p:to>
                                    </p:set>
                                  </p:childTnLst>
                                </p:cTn>
                              </p:par>
                            </p:childTnLst>
                          </p:cTn>
                        </p:par>
                        <p:par>
                          <p:cTn id="136" fill="hold">
                            <p:stCondLst>
                              <p:cond delay="250"/>
                            </p:stCondLst>
                            <p:childTnLst>
                              <p:par>
                                <p:cTn id="137" presetID="1" presetClass="entr" presetSubtype="0" fill="hold" grpId="0" nodeType="afterEffect">
                                  <p:stCondLst>
                                    <p:cond delay="250"/>
                                  </p:stCondLst>
                                  <p:childTnLst>
                                    <p:set>
                                      <p:cBhvr>
                                        <p:cTn id="138" dur="1" fill="hold">
                                          <p:stCondLst>
                                            <p:cond delay="0"/>
                                          </p:stCondLst>
                                        </p:cTn>
                                        <p:tgtEl>
                                          <p:spTgt spid="1078"/>
                                        </p:tgtEl>
                                        <p:attrNameLst>
                                          <p:attrName>style.visibility</p:attrName>
                                        </p:attrNameLst>
                                      </p:cBhvr>
                                      <p:to>
                                        <p:strVal val="visible"/>
                                      </p:to>
                                    </p:set>
                                  </p:childTnLst>
                                </p:cTn>
                              </p:par>
                            </p:childTnLst>
                          </p:cTn>
                        </p:par>
                        <p:par>
                          <p:cTn id="139" fill="hold">
                            <p:stCondLst>
                              <p:cond delay="500"/>
                            </p:stCondLst>
                            <p:childTnLst>
                              <p:par>
                                <p:cTn id="140" presetID="1" presetClass="entr" presetSubtype="0" fill="hold" grpId="0" nodeType="afterEffect">
                                  <p:stCondLst>
                                    <p:cond delay="250"/>
                                  </p:stCondLst>
                                  <p:childTnLst>
                                    <p:set>
                                      <p:cBhvr>
                                        <p:cTn id="141" dur="1" fill="hold">
                                          <p:stCondLst>
                                            <p:cond delay="0"/>
                                          </p:stCondLst>
                                        </p:cTn>
                                        <p:tgtEl>
                                          <p:spTgt spid="1079"/>
                                        </p:tgtEl>
                                        <p:attrNameLst>
                                          <p:attrName>style.visibility</p:attrName>
                                        </p:attrNameLst>
                                      </p:cBhvr>
                                      <p:to>
                                        <p:strVal val="visible"/>
                                      </p:to>
                                    </p:set>
                                  </p:childTnLst>
                                </p:cTn>
                              </p:par>
                            </p:childTnLst>
                          </p:cTn>
                        </p:par>
                        <p:par>
                          <p:cTn id="142" fill="hold">
                            <p:stCondLst>
                              <p:cond delay="750"/>
                            </p:stCondLst>
                            <p:childTnLst>
                              <p:par>
                                <p:cTn id="143" presetID="1" presetClass="entr" presetSubtype="0" fill="hold" grpId="0" nodeType="afterEffect">
                                  <p:stCondLst>
                                    <p:cond delay="250"/>
                                  </p:stCondLst>
                                  <p:childTnLst>
                                    <p:set>
                                      <p:cBhvr>
                                        <p:cTn id="144" dur="1" fill="hold">
                                          <p:stCondLst>
                                            <p:cond delay="0"/>
                                          </p:stCondLst>
                                        </p:cTn>
                                        <p:tgtEl>
                                          <p:spTgt spid="1080"/>
                                        </p:tgtEl>
                                        <p:attrNameLst>
                                          <p:attrName>style.visibility</p:attrName>
                                        </p:attrNameLst>
                                      </p:cBhvr>
                                      <p:to>
                                        <p:strVal val="visible"/>
                                      </p:to>
                                    </p:set>
                                  </p:childTnLst>
                                </p:cTn>
                              </p:par>
                            </p:childTnLst>
                          </p:cTn>
                        </p:par>
                        <p:par>
                          <p:cTn id="145" fill="hold">
                            <p:stCondLst>
                              <p:cond delay="1000"/>
                            </p:stCondLst>
                            <p:childTnLst>
                              <p:par>
                                <p:cTn id="146" presetID="1" presetClass="entr" presetSubtype="0" fill="hold" grpId="0" nodeType="afterEffect">
                                  <p:stCondLst>
                                    <p:cond delay="250"/>
                                  </p:stCondLst>
                                  <p:childTnLst>
                                    <p:set>
                                      <p:cBhvr>
                                        <p:cTn id="147" dur="1" fill="hold">
                                          <p:stCondLst>
                                            <p:cond delay="0"/>
                                          </p:stCondLst>
                                        </p:cTn>
                                        <p:tgtEl>
                                          <p:spTgt spid="1081"/>
                                        </p:tgtEl>
                                        <p:attrNameLst>
                                          <p:attrName>style.visibility</p:attrName>
                                        </p:attrNameLst>
                                      </p:cBhvr>
                                      <p:to>
                                        <p:strVal val="visible"/>
                                      </p:to>
                                    </p:set>
                                  </p:childTnLst>
                                </p:cTn>
                              </p:par>
                            </p:childTnLst>
                          </p:cTn>
                        </p:par>
                        <p:par>
                          <p:cTn id="148" fill="hold">
                            <p:stCondLst>
                              <p:cond delay="1250"/>
                            </p:stCondLst>
                            <p:childTnLst>
                              <p:par>
                                <p:cTn id="149" presetID="1" presetClass="entr" presetSubtype="0" fill="hold" grpId="0" nodeType="afterEffect">
                                  <p:stCondLst>
                                    <p:cond delay="250"/>
                                  </p:stCondLst>
                                  <p:childTnLst>
                                    <p:set>
                                      <p:cBhvr>
                                        <p:cTn id="150" dur="1" fill="hold">
                                          <p:stCondLst>
                                            <p:cond delay="0"/>
                                          </p:stCondLst>
                                        </p:cTn>
                                        <p:tgtEl>
                                          <p:spTgt spid="1082"/>
                                        </p:tgtEl>
                                        <p:attrNameLst>
                                          <p:attrName>style.visibility</p:attrName>
                                        </p:attrNameLst>
                                      </p:cBhvr>
                                      <p:to>
                                        <p:strVal val="visible"/>
                                      </p:to>
                                    </p:set>
                                  </p:childTnLst>
                                </p:cTn>
                              </p:par>
                            </p:childTnLst>
                          </p:cTn>
                        </p:par>
                        <p:par>
                          <p:cTn id="151" fill="hold">
                            <p:stCondLst>
                              <p:cond delay="1500"/>
                            </p:stCondLst>
                            <p:childTnLst>
                              <p:par>
                                <p:cTn id="152" presetID="1" presetClass="entr" presetSubtype="0" fill="hold" grpId="0" nodeType="afterEffect">
                                  <p:stCondLst>
                                    <p:cond delay="250"/>
                                  </p:stCondLst>
                                  <p:childTnLst>
                                    <p:set>
                                      <p:cBhvr>
                                        <p:cTn id="153" dur="1" fill="hold">
                                          <p:stCondLst>
                                            <p:cond delay="0"/>
                                          </p:stCondLst>
                                        </p:cTn>
                                        <p:tgtEl>
                                          <p:spTgt spid="1083"/>
                                        </p:tgtEl>
                                        <p:attrNameLst>
                                          <p:attrName>style.visibility</p:attrName>
                                        </p:attrNameLst>
                                      </p:cBhvr>
                                      <p:to>
                                        <p:strVal val="visible"/>
                                      </p:to>
                                    </p:set>
                                  </p:childTnLst>
                                </p:cTn>
                              </p:par>
                            </p:childTnLst>
                          </p:cTn>
                        </p:par>
                        <p:par>
                          <p:cTn id="154" fill="hold">
                            <p:stCondLst>
                              <p:cond delay="1750"/>
                            </p:stCondLst>
                            <p:childTnLst>
                              <p:par>
                                <p:cTn id="155" presetID="1" presetClass="entr" presetSubtype="0" fill="hold" grpId="0" nodeType="afterEffect">
                                  <p:stCondLst>
                                    <p:cond delay="250"/>
                                  </p:stCondLst>
                                  <p:childTnLst>
                                    <p:set>
                                      <p:cBhvr>
                                        <p:cTn id="156" dur="1" fill="hold">
                                          <p:stCondLst>
                                            <p:cond delay="0"/>
                                          </p:stCondLst>
                                        </p:cTn>
                                        <p:tgtEl>
                                          <p:spTgt spid="1084"/>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250"/>
                                  </p:stCondLst>
                                  <p:childTnLst>
                                    <p:set>
                                      <p:cBhvr>
                                        <p:cTn id="160" dur="1" fill="hold">
                                          <p:stCondLst>
                                            <p:cond delay="0"/>
                                          </p:stCondLst>
                                        </p:cTn>
                                        <p:tgtEl>
                                          <p:spTgt spid="1085"/>
                                        </p:tgtEl>
                                        <p:attrNameLst>
                                          <p:attrName>style.visibility</p:attrName>
                                        </p:attrNameLst>
                                      </p:cBhvr>
                                      <p:to>
                                        <p:strVal val="visible"/>
                                      </p:to>
                                    </p:set>
                                  </p:childTnLst>
                                </p:cTn>
                              </p:par>
                            </p:childTnLst>
                          </p:cTn>
                        </p:par>
                        <p:par>
                          <p:cTn id="161" fill="hold">
                            <p:stCondLst>
                              <p:cond delay="250"/>
                            </p:stCondLst>
                            <p:childTnLst>
                              <p:par>
                                <p:cTn id="162" presetID="1" presetClass="entr" presetSubtype="0" fill="hold" grpId="0" nodeType="afterEffect">
                                  <p:stCondLst>
                                    <p:cond delay="250"/>
                                  </p:stCondLst>
                                  <p:childTnLst>
                                    <p:set>
                                      <p:cBhvr>
                                        <p:cTn id="163" dur="1" fill="hold">
                                          <p:stCondLst>
                                            <p:cond delay="0"/>
                                          </p:stCondLst>
                                        </p:cTn>
                                        <p:tgtEl>
                                          <p:spTgt spid="1086"/>
                                        </p:tgtEl>
                                        <p:attrNameLst>
                                          <p:attrName>style.visibility</p:attrName>
                                        </p:attrNameLst>
                                      </p:cBhvr>
                                      <p:to>
                                        <p:strVal val="visible"/>
                                      </p:to>
                                    </p:set>
                                  </p:childTnLst>
                                </p:cTn>
                              </p:par>
                            </p:childTnLst>
                          </p:cTn>
                        </p:par>
                        <p:par>
                          <p:cTn id="164" fill="hold">
                            <p:stCondLst>
                              <p:cond delay="500"/>
                            </p:stCondLst>
                            <p:childTnLst>
                              <p:par>
                                <p:cTn id="165" presetID="1" presetClass="entr" presetSubtype="0" fill="hold" grpId="0" nodeType="afterEffect">
                                  <p:stCondLst>
                                    <p:cond delay="250"/>
                                  </p:stCondLst>
                                  <p:childTnLst>
                                    <p:set>
                                      <p:cBhvr>
                                        <p:cTn id="166" dur="1" fill="hold">
                                          <p:stCondLst>
                                            <p:cond delay="0"/>
                                          </p:stCondLst>
                                        </p:cTn>
                                        <p:tgtEl>
                                          <p:spTgt spid="1087"/>
                                        </p:tgtEl>
                                        <p:attrNameLst>
                                          <p:attrName>style.visibility</p:attrName>
                                        </p:attrNameLst>
                                      </p:cBhvr>
                                      <p:to>
                                        <p:strVal val="visible"/>
                                      </p:to>
                                    </p:set>
                                  </p:childTnLst>
                                </p:cTn>
                              </p:par>
                            </p:childTnLst>
                          </p:cTn>
                        </p:par>
                        <p:par>
                          <p:cTn id="167" fill="hold">
                            <p:stCondLst>
                              <p:cond delay="750"/>
                            </p:stCondLst>
                            <p:childTnLst>
                              <p:par>
                                <p:cTn id="168" presetID="1" presetClass="entr" presetSubtype="0" fill="hold" grpId="0" nodeType="afterEffect">
                                  <p:stCondLst>
                                    <p:cond delay="250"/>
                                  </p:stCondLst>
                                  <p:childTnLst>
                                    <p:set>
                                      <p:cBhvr>
                                        <p:cTn id="169" dur="1" fill="hold">
                                          <p:stCondLst>
                                            <p:cond delay="0"/>
                                          </p:stCondLst>
                                        </p:cTn>
                                        <p:tgtEl>
                                          <p:spTgt spid="3072"/>
                                        </p:tgtEl>
                                        <p:attrNameLst>
                                          <p:attrName>style.visibility</p:attrName>
                                        </p:attrNameLst>
                                      </p:cBhvr>
                                      <p:to>
                                        <p:strVal val="visible"/>
                                      </p:to>
                                    </p:set>
                                  </p:childTnLst>
                                </p:cTn>
                              </p:par>
                            </p:childTnLst>
                          </p:cTn>
                        </p:par>
                        <p:par>
                          <p:cTn id="170" fill="hold">
                            <p:stCondLst>
                              <p:cond delay="1000"/>
                            </p:stCondLst>
                            <p:childTnLst>
                              <p:par>
                                <p:cTn id="171" presetID="1" presetClass="entr" presetSubtype="0" fill="hold" grpId="0" nodeType="afterEffect">
                                  <p:stCondLst>
                                    <p:cond delay="250"/>
                                  </p:stCondLst>
                                  <p:childTnLst>
                                    <p:set>
                                      <p:cBhvr>
                                        <p:cTn id="172" dur="1" fill="hold">
                                          <p:stCondLst>
                                            <p:cond delay="0"/>
                                          </p:stCondLst>
                                        </p:cTn>
                                        <p:tgtEl>
                                          <p:spTgt spid="3073"/>
                                        </p:tgtEl>
                                        <p:attrNameLst>
                                          <p:attrName>style.visibility</p:attrName>
                                        </p:attrNameLst>
                                      </p:cBhvr>
                                      <p:to>
                                        <p:strVal val="visible"/>
                                      </p:to>
                                    </p:set>
                                  </p:childTnLst>
                                </p:cTn>
                              </p:par>
                            </p:childTnLst>
                          </p:cTn>
                        </p:par>
                        <p:par>
                          <p:cTn id="173" fill="hold">
                            <p:stCondLst>
                              <p:cond delay="1250"/>
                            </p:stCondLst>
                            <p:childTnLst>
                              <p:par>
                                <p:cTn id="174" presetID="1" presetClass="entr" presetSubtype="0" fill="hold" grpId="0" nodeType="afterEffect">
                                  <p:stCondLst>
                                    <p:cond delay="250"/>
                                  </p:stCondLst>
                                  <p:childTnLst>
                                    <p:set>
                                      <p:cBhvr>
                                        <p:cTn id="175" dur="1" fill="hold">
                                          <p:stCondLst>
                                            <p:cond delay="0"/>
                                          </p:stCondLst>
                                        </p:cTn>
                                        <p:tgtEl>
                                          <p:spTgt spid="3075"/>
                                        </p:tgtEl>
                                        <p:attrNameLst>
                                          <p:attrName>style.visibility</p:attrName>
                                        </p:attrNameLst>
                                      </p:cBhvr>
                                      <p:to>
                                        <p:strVal val="visible"/>
                                      </p:to>
                                    </p:set>
                                  </p:childTnLst>
                                </p:cTn>
                              </p:par>
                            </p:childTnLst>
                          </p:cTn>
                        </p:par>
                        <p:par>
                          <p:cTn id="176" fill="hold">
                            <p:stCondLst>
                              <p:cond delay="1500"/>
                            </p:stCondLst>
                            <p:childTnLst>
                              <p:par>
                                <p:cTn id="177" presetID="1" presetClass="entr" presetSubtype="0" fill="hold" grpId="0" nodeType="afterEffect">
                                  <p:stCondLst>
                                    <p:cond delay="250"/>
                                  </p:stCondLst>
                                  <p:childTnLst>
                                    <p:set>
                                      <p:cBhvr>
                                        <p:cTn id="178" dur="1" fill="hold">
                                          <p:stCondLst>
                                            <p:cond delay="0"/>
                                          </p:stCondLst>
                                        </p:cTn>
                                        <p:tgtEl>
                                          <p:spTgt spid="3076"/>
                                        </p:tgtEl>
                                        <p:attrNameLst>
                                          <p:attrName>style.visibility</p:attrName>
                                        </p:attrNameLst>
                                      </p:cBhvr>
                                      <p:to>
                                        <p:strVal val="visible"/>
                                      </p:to>
                                    </p:set>
                                  </p:childTnLst>
                                </p:cTn>
                              </p:par>
                            </p:childTnLst>
                          </p:cTn>
                        </p:par>
                        <p:par>
                          <p:cTn id="179" fill="hold">
                            <p:stCondLst>
                              <p:cond delay="1750"/>
                            </p:stCondLst>
                            <p:childTnLst>
                              <p:par>
                                <p:cTn id="180" presetID="1" presetClass="entr" presetSubtype="0" fill="hold" grpId="0" nodeType="afterEffect">
                                  <p:stCondLst>
                                    <p:cond delay="250"/>
                                  </p:stCondLst>
                                  <p:childTnLst>
                                    <p:set>
                                      <p:cBhvr>
                                        <p:cTn id="181" dur="1" fill="hold">
                                          <p:stCondLst>
                                            <p:cond delay="0"/>
                                          </p:stCondLst>
                                        </p:cTn>
                                        <p:tgtEl>
                                          <p:spTgt spid="3077"/>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250"/>
                                  </p:stCondLst>
                                  <p:childTnLst>
                                    <p:set>
                                      <p:cBhvr>
                                        <p:cTn id="185" dur="1" fill="hold">
                                          <p:stCondLst>
                                            <p:cond delay="0"/>
                                          </p:stCondLst>
                                        </p:cTn>
                                        <p:tgtEl>
                                          <p:spTgt spid="3078"/>
                                        </p:tgtEl>
                                        <p:attrNameLst>
                                          <p:attrName>style.visibility</p:attrName>
                                        </p:attrNameLst>
                                      </p:cBhvr>
                                      <p:to>
                                        <p:strVal val="visible"/>
                                      </p:to>
                                    </p:set>
                                  </p:childTnLst>
                                </p:cTn>
                              </p:par>
                            </p:childTnLst>
                          </p:cTn>
                        </p:par>
                        <p:par>
                          <p:cTn id="186" fill="hold">
                            <p:stCondLst>
                              <p:cond delay="250"/>
                            </p:stCondLst>
                            <p:childTnLst>
                              <p:par>
                                <p:cTn id="187" presetID="1" presetClass="entr" presetSubtype="0" fill="hold" grpId="0" nodeType="afterEffect">
                                  <p:stCondLst>
                                    <p:cond delay="250"/>
                                  </p:stCondLst>
                                  <p:childTnLst>
                                    <p:set>
                                      <p:cBhvr>
                                        <p:cTn id="188" dur="1" fill="hold">
                                          <p:stCondLst>
                                            <p:cond delay="0"/>
                                          </p:stCondLst>
                                        </p:cTn>
                                        <p:tgtEl>
                                          <p:spTgt spid="3079"/>
                                        </p:tgtEl>
                                        <p:attrNameLst>
                                          <p:attrName>style.visibility</p:attrName>
                                        </p:attrNameLst>
                                      </p:cBhvr>
                                      <p:to>
                                        <p:strVal val="visible"/>
                                      </p:to>
                                    </p:set>
                                  </p:childTnLst>
                                </p:cTn>
                              </p:par>
                            </p:childTnLst>
                          </p:cTn>
                        </p:par>
                        <p:par>
                          <p:cTn id="189" fill="hold">
                            <p:stCondLst>
                              <p:cond delay="500"/>
                            </p:stCondLst>
                            <p:childTnLst>
                              <p:par>
                                <p:cTn id="190" presetID="1" presetClass="entr" presetSubtype="0" fill="hold" grpId="0" nodeType="afterEffect">
                                  <p:stCondLst>
                                    <p:cond delay="250"/>
                                  </p:stCondLst>
                                  <p:childTnLst>
                                    <p:set>
                                      <p:cBhvr>
                                        <p:cTn id="191" dur="1" fill="hold">
                                          <p:stCondLst>
                                            <p:cond delay="0"/>
                                          </p:stCondLst>
                                        </p:cTn>
                                        <p:tgtEl>
                                          <p:spTgt spid="3081"/>
                                        </p:tgtEl>
                                        <p:attrNameLst>
                                          <p:attrName>style.visibility</p:attrName>
                                        </p:attrNameLst>
                                      </p:cBhvr>
                                      <p:to>
                                        <p:strVal val="visible"/>
                                      </p:to>
                                    </p:set>
                                  </p:childTnLst>
                                </p:cTn>
                              </p:par>
                            </p:childTnLst>
                          </p:cTn>
                        </p:par>
                        <p:par>
                          <p:cTn id="192" fill="hold">
                            <p:stCondLst>
                              <p:cond delay="750"/>
                            </p:stCondLst>
                            <p:childTnLst>
                              <p:par>
                                <p:cTn id="193" presetID="1" presetClass="entr" presetSubtype="0" fill="hold" grpId="0" nodeType="afterEffect">
                                  <p:stCondLst>
                                    <p:cond delay="250"/>
                                  </p:stCondLst>
                                  <p:childTnLst>
                                    <p:set>
                                      <p:cBhvr>
                                        <p:cTn id="194" dur="1" fill="hold">
                                          <p:stCondLst>
                                            <p:cond delay="0"/>
                                          </p:stCondLst>
                                        </p:cTn>
                                        <p:tgtEl>
                                          <p:spTgt spid="3082"/>
                                        </p:tgtEl>
                                        <p:attrNameLst>
                                          <p:attrName>style.visibility</p:attrName>
                                        </p:attrNameLst>
                                      </p:cBhvr>
                                      <p:to>
                                        <p:strVal val="visible"/>
                                      </p:to>
                                    </p:set>
                                  </p:childTnLst>
                                </p:cTn>
                              </p:par>
                            </p:childTnLst>
                          </p:cTn>
                        </p:par>
                        <p:par>
                          <p:cTn id="195" fill="hold">
                            <p:stCondLst>
                              <p:cond delay="1000"/>
                            </p:stCondLst>
                            <p:childTnLst>
                              <p:par>
                                <p:cTn id="196" presetID="1" presetClass="entr" presetSubtype="0" fill="hold" grpId="0" nodeType="afterEffect">
                                  <p:stCondLst>
                                    <p:cond delay="250"/>
                                  </p:stCondLst>
                                  <p:childTnLst>
                                    <p:set>
                                      <p:cBhvr>
                                        <p:cTn id="197" dur="1" fill="hold">
                                          <p:stCondLst>
                                            <p:cond delay="0"/>
                                          </p:stCondLst>
                                        </p:cTn>
                                        <p:tgtEl>
                                          <p:spTgt spid="3083"/>
                                        </p:tgtEl>
                                        <p:attrNameLst>
                                          <p:attrName>style.visibility</p:attrName>
                                        </p:attrNameLst>
                                      </p:cBhvr>
                                      <p:to>
                                        <p:strVal val="visible"/>
                                      </p:to>
                                    </p:set>
                                  </p:childTnLst>
                                </p:cTn>
                              </p:par>
                            </p:childTnLst>
                          </p:cTn>
                        </p:par>
                        <p:par>
                          <p:cTn id="198" fill="hold">
                            <p:stCondLst>
                              <p:cond delay="1250"/>
                            </p:stCondLst>
                            <p:childTnLst>
                              <p:par>
                                <p:cTn id="199" presetID="1" presetClass="entr" presetSubtype="0" fill="hold" grpId="0" nodeType="afterEffect">
                                  <p:stCondLst>
                                    <p:cond delay="250"/>
                                  </p:stCondLst>
                                  <p:childTnLst>
                                    <p:set>
                                      <p:cBhvr>
                                        <p:cTn id="200" dur="1" fill="hold">
                                          <p:stCondLst>
                                            <p:cond delay="0"/>
                                          </p:stCondLst>
                                        </p:cTn>
                                        <p:tgtEl>
                                          <p:spTgt spid="3084"/>
                                        </p:tgtEl>
                                        <p:attrNameLst>
                                          <p:attrName>style.visibility</p:attrName>
                                        </p:attrNameLst>
                                      </p:cBhvr>
                                      <p:to>
                                        <p:strVal val="visible"/>
                                      </p:to>
                                    </p:set>
                                  </p:childTnLst>
                                </p:cTn>
                              </p:par>
                            </p:childTnLst>
                          </p:cTn>
                        </p:par>
                        <p:par>
                          <p:cTn id="201" fill="hold">
                            <p:stCondLst>
                              <p:cond delay="1500"/>
                            </p:stCondLst>
                            <p:childTnLst>
                              <p:par>
                                <p:cTn id="202" presetID="1" presetClass="entr" presetSubtype="0" fill="hold" grpId="0" nodeType="afterEffect">
                                  <p:stCondLst>
                                    <p:cond delay="250"/>
                                  </p:stCondLst>
                                  <p:childTnLst>
                                    <p:set>
                                      <p:cBhvr>
                                        <p:cTn id="203" dur="1" fill="hold">
                                          <p:stCondLst>
                                            <p:cond delay="0"/>
                                          </p:stCondLst>
                                        </p:cTn>
                                        <p:tgtEl>
                                          <p:spTgt spid="3085"/>
                                        </p:tgtEl>
                                        <p:attrNameLst>
                                          <p:attrName>style.visibility</p:attrName>
                                        </p:attrNameLst>
                                      </p:cBhvr>
                                      <p:to>
                                        <p:strVal val="visible"/>
                                      </p:to>
                                    </p:set>
                                  </p:childTnLst>
                                </p:cTn>
                              </p:par>
                            </p:childTnLst>
                          </p:cTn>
                        </p:par>
                        <p:par>
                          <p:cTn id="204" fill="hold">
                            <p:stCondLst>
                              <p:cond delay="1750"/>
                            </p:stCondLst>
                            <p:childTnLst>
                              <p:par>
                                <p:cTn id="205" presetID="1" presetClass="entr" presetSubtype="0" fill="hold" grpId="0" nodeType="afterEffect">
                                  <p:stCondLst>
                                    <p:cond delay="250"/>
                                  </p:stCondLst>
                                  <p:childTnLst>
                                    <p:set>
                                      <p:cBhvr>
                                        <p:cTn id="206" dur="1" fill="hold">
                                          <p:stCondLst>
                                            <p:cond delay="0"/>
                                          </p:stCondLst>
                                        </p:cTn>
                                        <p:tgtEl>
                                          <p:spTgt spid="3086"/>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3095"/>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250"/>
                                  </p:stCondLst>
                                  <p:childTnLst>
                                    <p:set>
                                      <p:cBhvr>
                                        <p:cTn id="214" dur="1" fill="hold">
                                          <p:stCondLst>
                                            <p:cond delay="0"/>
                                          </p:stCondLst>
                                        </p:cTn>
                                        <p:tgtEl>
                                          <p:spTgt spid="3125"/>
                                        </p:tgtEl>
                                        <p:attrNameLst>
                                          <p:attrName>style.visibility</p:attrName>
                                        </p:attrNameLst>
                                      </p:cBhvr>
                                      <p:to>
                                        <p:strVal val="visible"/>
                                      </p:to>
                                    </p:set>
                                  </p:childTnLst>
                                </p:cTn>
                              </p:par>
                            </p:childTnLst>
                          </p:cTn>
                        </p:par>
                        <p:par>
                          <p:cTn id="215" fill="hold">
                            <p:stCondLst>
                              <p:cond delay="250"/>
                            </p:stCondLst>
                            <p:childTnLst>
                              <p:par>
                                <p:cTn id="216" presetID="1" presetClass="entr" presetSubtype="0" fill="hold" grpId="0" nodeType="afterEffect">
                                  <p:stCondLst>
                                    <p:cond delay="250"/>
                                  </p:stCondLst>
                                  <p:childTnLst>
                                    <p:set>
                                      <p:cBhvr>
                                        <p:cTn id="217" dur="1" fill="hold">
                                          <p:stCondLst>
                                            <p:cond delay="0"/>
                                          </p:stCondLst>
                                        </p:cTn>
                                        <p:tgtEl>
                                          <p:spTgt spid="3126"/>
                                        </p:tgtEl>
                                        <p:attrNameLst>
                                          <p:attrName>style.visibility</p:attrName>
                                        </p:attrNameLst>
                                      </p:cBhvr>
                                      <p:to>
                                        <p:strVal val="visible"/>
                                      </p:to>
                                    </p:set>
                                  </p:childTnLst>
                                </p:cTn>
                              </p:par>
                            </p:childTnLst>
                          </p:cTn>
                        </p:par>
                        <p:par>
                          <p:cTn id="218" fill="hold">
                            <p:stCondLst>
                              <p:cond delay="500"/>
                            </p:stCondLst>
                            <p:childTnLst>
                              <p:par>
                                <p:cTn id="219" presetID="1" presetClass="entr" presetSubtype="0" fill="hold" grpId="0" nodeType="afterEffect">
                                  <p:stCondLst>
                                    <p:cond delay="250"/>
                                  </p:stCondLst>
                                  <p:childTnLst>
                                    <p:set>
                                      <p:cBhvr>
                                        <p:cTn id="220" dur="1" fill="hold">
                                          <p:stCondLst>
                                            <p:cond delay="0"/>
                                          </p:stCondLst>
                                        </p:cTn>
                                        <p:tgtEl>
                                          <p:spTgt spid="3127"/>
                                        </p:tgtEl>
                                        <p:attrNameLst>
                                          <p:attrName>style.visibility</p:attrName>
                                        </p:attrNameLst>
                                      </p:cBhvr>
                                      <p:to>
                                        <p:strVal val="visible"/>
                                      </p:to>
                                    </p:set>
                                  </p:childTnLst>
                                </p:cTn>
                              </p:par>
                            </p:childTnLst>
                          </p:cTn>
                        </p:par>
                        <p:par>
                          <p:cTn id="221" fill="hold">
                            <p:stCondLst>
                              <p:cond delay="750"/>
                            </p:stCondLst>
                            <p:childTnLst>
                              <p:par>
                                <p:cTn id="222" presetID="1" presetClass="entr" presetSubtype="0" fill="hold" grpId="0" nodeType="afterEffect">
                                  <p:stCondLst>
                                    <p:cond delay="250"/>
                                  </p:stCondLst>
                                  <p:childTnLst>
                                    <p:set>
                                      <p:cBhvr>
                                        <p:cTn id="223" dur="1" fill="hold">
                                          <p:stCondLst>
                                            <p:cond delay="0"/>
                                          </p:stCondLst>
                                        </p:cTn>
                                        <p:tgtEl>
                                          <p:spTgt spid="3128"/>
                                        </p:tgtEl>
                                        <p:attrNameLst>
                                          <p:attrName>style.visibility</p:attrName>
                                        </p:attrNameLst>
                                      </p:cBhvr>
                                      <p:to>
                                        <p:strVal val="visible"/>
                                      </p:to>
                                    </p:set>
                                  </p:childTnLst>
                                </p:cTn>
                              </p:par>
                            </p:childTnLst>
                          </p:cTn>
                        </p:par>
                        <p:par>
                          <p:cTn id="224" fill="hold">
                            <p:stCondLst>
                              <p:cond delay="1000"/>
                            </p:stCondLst>
                            <p:childTnLst>
                              <p:par>
                                <p:cTn id="225" presetID="1" presetClass="entr" presetSubtype="0" fill="hold" grpId="0" nodeType="afterEffect">
                                  <p:stCondLst>
                                    <p:cond delay="250"/>
                                  </p:stCondLst>
                                  <p:childTnLst>
                                    <p:set>
                                      <p:cBhvr>
                                        <p:cTn id="226" dur="1" fill="hold">
                                          <p:stCondLst>
                                            <p:cond delay="0"/>
                                          </p:stCondLst>
                                        </p:cTn>
                                        <p:tgtEl>
                                          <p:spTgt spid="3129"/>
                                        </p:tgtEl>
                                        <p:attrNameLst>
                                          <p:attrName>style.visibility</p:attrName>
                                        </p:attrNameLst>
                                      </p:cBhvr>
                                      <p:to>
                                        <p:strVal val="visible"/>
                                      </p:to>
                                    </p:set>
                                  </p:childTnLst>
                                </p:cTn>
                              </p:par>
                            </p:childTnLst>
                          </p:cTn>
                        </p:par>
                        <p:par>
                          <p:cTn id="227" fill="hold">
                            <p:stCondLst>
                              <p:cond delay="1250"/>
                            </p:stCondLst>
                            <p:childTnLst>
                              <p:par>
                                <p:cTn id="228" presetID="1" presetClass="entr" presetSubtype="0" fill="hold" grpId="0" nodeType="afterEffect">
                                  <p:stCondLst>
                                    <p:cond delay="250"/>
                                  </p:stCondLst>
                                  <p:childTnLst>
                                    <p:set>
                                      <p:cBhvr>
                                        <p:cTn id="229" dur="1" fill="hold">
                                          <p:stCondLst>
                                            <p:cond delay="0"/>
                                          </p:stCondLst>
                                        </p:cTn>
                                        <p:tgtEl>
                                          <p:spTgt spid="3130"/>
                                        </p:tgtEl>
                                        <p:attrNameLst>
                                          <p:attrName>style.visibility</p:attrName>
                                        </p:attrNameLst>
                                      </p:cBhvr>
                                      <p:to>
                                        <p:strVal val="visible"/>
                                      </p:to>
                                    </p:set>
                                  </p:childTnLst>
                                </p:cTn>
                              </p:par>
                            </p:childTnLst>
                          </p:cTn>
                        </p:par>
                        <p:par>
                          <p:cTn id="230" fill="hold">
                            <p:stCondLst>
                              <p:cond delay="1500"/>
                            </p:stCondLst>
                            <p:childTnLst>
                              <p:par>
                                <p:cTn id="231" presetID="1" presetClass="entr" presetSubtype="0" fill="hold" grpId="0" nodeType="afterEffect">
                                  <p:stCondLst>
                                    <p:cond delay="250"/>
                                  </p:stCondLst>
                                  <p:childTnLst>
                                    <p:set>
                                      <p:cBhvr>
                                        <p:cTn id="232" dur="1" fill="hold">
                                          <p:stCondLst>
                                            <p:cond delay="0"/>
                                          </p:stCondLst>
                                        </p:cTn>
                                        <p:tgtEl>
                                          <p:spTgt spid="3131"/>
                                        </p:tgtEl>
                                        <p:attrNameLst>
                                          <p:attrName>style.visibility</p:attrName>
                                        </p:attrNameLst>
                                      </p:cBhvr>
                                      <p:to>
                                        <p:strVal val="visible"/>
                                      </p:to>
                                    </p:set>
                                  </p:childTnLst>
                                </p:cTn>
                              </p:par>
                            </p:childTnLst>
                          </p:cTn>
                        </p:par>
                        <p:par>
                          <p:cTn id="233" fill="hold">
                            <p:stCondLst>
                              <p:cond delay="1750"/>
                            </p:stCondLst>
                            <p:childTnLst>
                              <p:par>
                                <p:cTn id="234" presetID="1" presetClass="entr" presetSubtype="0" fill="hold" grpId="0" nodeType="afterEffect">
                                  <p:stCondLst>
                                    <p:cond delay="250"/>
                                  </p:stCondLst>
                                  <p:childTnLst>
                                    <p:set>
                                      <p:cBhvr>
                                        <p:cTn id="235" dur="1" fill="hold">
                                          <p:stCondLst>
                                            <p:cond delay="0"/>
                                          </p:stCondLst>
                                        </p:cTn>
                                        <p:tgtEl>
                                          <p:spTgt spid="3132"/>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250"/>
                                  </p:stCondLst>
                                  <p:childTnLst>
                                    <p:set>
                                      <p:cBhvr>
                                        <p:cTn id="239" dur="1" fill="hold">
                                          <p:stCondLst>
                                            <p:cond delay="0"/>
                                          </p:stCondLst>
                                        </p:cTn>
                                        <p:tgtEl>
                                          <p:spTgt spid="3133"/>
                                        </p:tgtEl>
                                        <p:attrNameLst>
                                          <p:attrName>style.visibility</p:attrName>
                                        </p:attrNameLst>
                                      </p:cBhvr>
                                      <p:to>
                                        <p:strVal val="visible"/>
                                      </p:to>
                                    </p:set>
                                  </p:childTnLst>
                                </p:cTn>
                              </p:par>
                            </p:childTnLst>
                          </p:cTn>
                        </p:par>
                        <p:par>
                          <p:cTn id="240" fill="hold">
                            <p:stCondLst>
                              <p:cond delay="250"/>
                            </p:stCondLst>
                            <p:childTnLst>
                              <p:par>
                                <p:cTn id="241" presetID="1" presetClass="entr" presetSubtype="0" fill="hold" grpId="0" nodeType="afterEffect">
                                  <p:stCondLst>
                                    <p:cond delay="250"/>
                                  </p:stCondLst>
                                  <p:childTnLst>
                                    <p:set>
                                      <p:cBhvr>
                                        <p:cTn id="242" dur="1" fill="hold">
                                          <p:stCondLst>
                                            <p:cond delay="0"/>
                                          </p:stCondLst>
                                        </p:cTn>
                                        <p:tgtEl>
                                          <p:spTgt spid="3134"/>
                                        </p:tgtEl>
                                        <p:attrNameLst>
                                          <p:attrName>style.visibility</p:attrName>
                                        </p:attrNameLst>
                                      </p:cBhvr>
                                      <p:to>
                                        <p:strVal val="visible"/>
                                      </p:to>
                                    </p:set>
                                  </p:childTnLst>
                                </p:cTn>
                              </p:par>
                            </p:childTnLst>
                          </p:cTn>
                        </p:par>
                        <p:par>
                          <p:cTn id="243" fill="hold">
                            <p:stCondLst>
                              <p:cond delay="500"/>
                            </p:stCondLst>
                            <p:childTnLst>
                              <p:par>
                                <p:cTn id="244" presetID="1" presetClass="entr" presetSubtype="0" fill="hold" grpId="0" nodeType="afterEffect">
                                  <p:stCondLst>
                                    <p:cond delay="250"/>
                                  </p:stCondLst>
                                  <p:childTnLst>
                                    <p:set>
                                      <p:cBhvr>
                                        <p:cTn id="245" dur="1" fill="hold">
                                          <p:stCondLst>
                                            <p:cond delay="0"/>
                                          </p:stCondLst>
                                        </p:cTn>
                                        <p:tgtEl>
                                          <p:spTgt spid="3135"/>
                                        </p:tgtEl>
                                        <p:attrNameLst>
                                          <p:attrName>style.visibility</p:attrName>
                                        </p:attrNameLst>
                                      </p:cBhvr>
                                      <p:to>
                                        <p:strVal val="visible"/>
                                      </p:to>
                                    </p:set>
                                  </p:childTnLst>
                                </p:cTn>
                              </p:par>
                            </p:childTnLst>
                          </p:cTn>
                        </p:par>
                        <p:par>
                          <p:cTn id="246" fill="hold">
                            <p:stCondLst>
                              <p:cond delay="750"/>
                            </p:stCondLst>
                            <p:childTnLst>
                              <p:par>
                                <p:cTn id="247" presetID="1" presetClass="entr" presetSubtype="0" fill="hold" grpId="0" nodeType="afterEffect">
                                  <p:stCondLst>
                                    <p:cond delay="250"/>
                                  </p:stCondLst>
                                  <p:childTnLst>
                                    <p:set>
                                      <p:cBhvr>
                                        <p:cTn id="248" dur="1" fill="hold">
                                          <p:stCondLst>
                                            <p:cond delay="0"/>
                                          </p:stCondLst>
                                        </p:cTn>
                                        <p:tgtEl>
                                          <p:spTgt spid="3136"/>
                                        </p:tgtEl>
                                        <p:attrNameLst>
                                          <p:attrName>style.visibility</p:attrName>
                                        </p:attrNameLst>
                                      </p:cBhvr>
                                      <p:to>
                                        <p:strVal val="visible"/>
                                      </p:to>
                                    </p:set>
                                  </p:childTnLst>
                                </p:cTn>
                              </p:par>
                            </p:childTnLst>
                          </p:cTn>
                        </p:par>
                        <p:par>
                          <p:cTn id="249" fill="hold">
                            <p:stCondLst>
                              <p:cond delay="1000"/>
                            </p:stCondLst>
                            <p:childTnLst>
                              <p:par>
                                <p:cTn id="250" presetID="1" presetClass="entr" presetSubtype="0" fill="hold" grpId="0" nodeType="afterEffect">
                                  <p:stCondLst>
                                    <p:cond delay="250"/>
                                  </p:stCondLst>
                                  <p:childTnLst>
                                    <p:set>
                                      <p:cBhvr>
                                        <p:cTn id="251" dur="1" fill="hold">
                                          <p:stCondLst>
                                            <p:cond delay="0"/>
                                          </p:stCondLst>
                                        </p:cTn>
                                        <p:tgtEl>
                                          <p:spTgt spid="3137"/>
                                        </p:tgtEl>
                                        <p:attrNameLst>
                                          <p:attrName>style.visibility</p:attrName>
                                        </p:attrNameLst>
                                      </p:cBhvr>
                                      <p:to>
                                        <p:strVal val="visible"/>
                                      </p:to>
                                    </p:set>
                                  </p:childTnLst>
                                </p:cTn>
                              </p:par>
                            </p:childTnLst>
                          </p:cTn>
                        </p:par>
                        <p:par>
                          <p:cTn id="252" fill="hold">
                            <p:stCondLst>
                              <p:cond delay="1250"/>
                            </p:stCondLst>
                            <p:childTnLst>
                              <p:par>
                                <p:cTn id="253" presetID="1" presetClass="entr" presetSubtype="0" fill="hold" grpId="0" nodeType="afterEffect">
                                  <p:stCondLst>
                                    <p:cond delay="250"/>
                                  </p:stCondLst>
                                  <p:childTnLst>
                                    <p:set>
                                      <p:cBhvr>
                                        <p:cTn id="254" dur="1" fill="hold">
                                          <p:stCondLst>
                                            <p:cond delay="0"/>
                                          </p:stCondLst>
                                        </p:cTn>
                                        <p:tgtEl>
                                          <p:spTgt spid="3138"/>
                                        </p:tgtEl>
                                        <p:attrNameLst>
                                          <p:attrName>style.visibility</p:attrName>
                                        </p:attrNameLst>
                                      </p:cBhvr>
                                      <p:to>
                                        <p:strVal val="visible"/>
                                      </p:to>
                                    </p:set>
                                  </p:childTnLst>
                                </p:cTn>
                              </p:par>
                            </p:childTnLst>
                          </p:cTn>
                        </p:par>
                        <p:par>
                          <p:cTn id="255" fill="hold">
                            <p:stCondLst>
                              <p:cond delay="1500"/>
                            </p:stCondLst>
                            <p:childTnLst>
                              <p:par>
                                <p:cTn id="256" presetID="1" presetClass="entr" presetSubtype="0" fill="hold" grpId="0" nodeType="afterEffect">
                                  <p:stCondLst>
                                    <p:cond delay="250"/>
                                  </p:stCondLst>
                                  <p:childTnLst>
                                    <p:set>
                                      <p:cBhvr>
                                        <p:cTn id="257" dur="1" fill="hold">
                                          <p:stCondLst>
                                            <p:cond delay="0"/>
                                          </p:stCondLst>
                                        </p:cTn>
                                        <p:tgtEl>
                                          <p:spTgt spid="3139"/>
                                        </p:tgtEl>
                                        <p:attrNameLst>
                                          <p:attrName>style.visibility</p:attrName>
                                        </p:attrNameLst>
                                      </p:cBhvr>
                                      <p:to>
                                        <p:strVal val="visible"/>
                                      </p:to>
                                    </p:set>
                                  </p:childTnLst>
                                </p:cTn>
                              </p:par>
                            </p:childTnLst>
                          </p:cTn>
                        </p:par>
                        <p:par>
                          <p:cTn id="258" fill="hold">
                            <p:stCondLst>
                              <p:cond delay="1750"/>
                            </p:stCondLst>
                            <p:childTnLst>
                              <p:par>
                                <p:cTn id="259" presetID="1" presetClass="entr" presetSubtype="0" fill="hold" grpId="0" nodeType="afterEffect">
                                  <p:stCondLst>
                                    <p:cond delay="250"/>
                                  </p:stCondLst>
                                  <p:childTnLst>
                                    <p:set>
                                      <p:cBhvr>
                                        <p:cTn id="260" dur="1" fill="hold">
                                          <p:stCondLst>
                                            <p:cond delay="0"/>
                                          </p:stCondLst>
                                        </p:cTn>
                                        <p:tgtEl>
                                          <p:spTgt spid="3140"/>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250"/>
                                  </p:stCondLst>
                                  <p:childTnLst>
                                    <p:set>
                                      <p:cBhvr>
                                        <p:cTn id="264" dur="1" fill="hold">
                                          <p:stCondLst>
                                            <p:cond delay="0"/>
                                          </p:stCondLst>
                                        </p:cTn>
                                        <p:tgtEl>
                                          <p:spTgt spid="3141"/>
                                        </p:tgtEl>
                                        <p:attrNameLst>
                                          <p:attrName>style.visibility</p:attrName>
                                        </p:attrNameLst>
                                      </p:cBhvr>
                                      <p:to>
                                        <p:strVal val="visible"/>
                                      </p:to>
                                    </p:set>
                                  </p:childTnLst>
                                </p:cTn>
                              </p:par>
                            </p:childTnLst>
                          </p:cTn>
                        </p:par>
                        <p:par>
                          <p:cTn id="265" fill="hold">
                            <p:stCondLst>
                              <p:cond delay="250"/>
                            </p:stCondLst>
                            <p:childTnLst>
                              <p:par>
                                <p:cTn id="266" presetID="1" presetClass="entr" presetSubtype="0" fill="hold" grpId="0" nodeType="afterEffect">
                                  <p:stCondLst>
                                    <p:cond delay="250"/>
                                  </p:stCondLst>
                                  <p:childTnLst>
                                    <p:set>
                                      <p:cBhvr>
                                        <p:cTn id="267" dur="1" fill="hold">
                                          <p:stCondLst>
                                            <p:cond delay="0"/>
                                          </p:stCondLst>
                                        </p:cTn>
                                        <p:tgtEl>
                                          <p:spTgt spid="3142"/>
                                        </p:tgtEl>
                                        <p:attrNameLst>
                                          <p:attrName>style.visibility</p:attrName>
                                        </p:attrNameLst>
                                      </p:cBhvr>
                                      <p:to>
                                        <p:strVal val="visible"/>
                                      </p:to>
                                    </p:set>
                                  </p:childTnLst>
                                </p:cTn>
                              </p:par>
                            </p:childTnLst>
                          </p:cTn>
                        </p:par>
                        <p:par>
                          <p:cTn id="268" fill="hold">
                            <p:stCondLst>
                              <p:cond delay="500"/>
                            </p:stCondLst>
                            <p:childTnLst>
                              <p:par>
                                <p:cTn id="269" presetID="1" presetClass="entr" presetSubtype="0" fill="hold" grpId="0" nodeType="afterEffect">
                                  <p:stCondLst>
                                    <p:cond delay="250"/>
                                  </p:stCondLst>
                                  <p:childTnLst>
                                    <p:set>
                                      <p:cBhvr>
                                        <p:cTn id="270" dur="1" fill="hold">
                                          <p:stCondLst>
                                            <p:cond delay="0"/>
                                          </p:stCondLst>
                                        </p:cTn>
                                        <p:tgtEl>
                                          <p:spTgt spid="3143"/>
                                        </p:tgtEl>
                                        <p:attrNameLst>
                                          <p:attrName>style.visibility</p:attrName>
                                        </p:attrNameLst>
                                      </p:cBhvr>
                                      <p:to>
                                        <p:strVal val="visible"/>
                                      </p:to>
                                    </p:set>
                                  </p:childTnLst>
                                </p:cTn>
                              </p:par>
                            </p:childTnLst>
                          </p:cTn>
                        </p:par>
                        <p:par>
                          <p:cTn id="271" fill="hold">
                            <p:stCondLst>
                              <p:cond delay="750"/>
                            </p:stCondLst>
                            <p:childTnLst>
                              <p:par>
                                <p:cTn id="272" presetID="1" presetClass="entr" presetSubtype="0" fill="hold" grpId="0" nodeType="afterEffect">
                                  <p:stCondLst>
                                    <p:cond delay="250"/>
                                  </p:stCondLst>
                                  <p:childTnLst>
                                    <p:set>
                                      <p:cBhvr>
                                        <p:cTn id="273" dur="1" fill="hold">
                                          <p:stCondLst>
                                            <p:cond delay="0"/>
                                          </p:stCondLst>
                                        </p:cTn>
                                        <p:tgtEl>
                                          <p:spTgt spid="3144"/>
                                        </p:tgtEl>
                                        <p:attrNameLst>
                                          <p:attrName>style.visibility</p:attrName>
                                        </p:attrNameLst>
                                      </p:cBhvr>
                                      <p:to>
                                        <p:strVal val="visible"/>
                                      </p:to>
                                    </p:set>
                                  </p:childTnLst>
                                </p:cTn>
                              </p:par>
                            </p:childTnLst>
                          </p:cTn>
                        </p:par>
                        <p:par>
                          <p:cTn id="274" fill="hold">
                            <p:stCondLst>
                              <p:cond delay="1000"/>
                            </p:stCondLst>
                            <p:childTnLst>
                              <p:par>
                                <p:cTn id="275" presetID="1" presetClass="entr" presetSubtype="0" fill="hold" grpId="0" nodeType="afterEffect">
                                  <p:stCondLst>
                                    <p:cond delay="250"/>
                                  </p:stCondLst>
                                  <p:childTnLst>
                                    <p:set>
                                      <p:cBhvr>
                                        <p:cTn id="276" dur="1" fill="hold">
                                          <p:stCondLst>
                                            <p:cond delay="0"/>
                                          </p:stCondLst>
                                        </p:cTn>
                                        <p:tgtEl>
                                          <p:spTgt spid="3145"/>
                                        </p:tgtEl>
                                        <p:attrNameLst>
                                          <p:attrName>style.visibility</p:attrName>
                                        </p:attrNameLst>
                                      </p:cBhvr>
                                      <p:to>
                                        <p:strVal val="visible"/>
                                      </p:to>
                                    </p:set>
                                  </p:childTnLst>
                                </p:cTn>
                              </p:par>
                            </p:childTnLst>
                          </p:cTn>
                        </p:par>
                        <p:par>
                          <p:cTn id="277" fill="hold">
                            <p:stCondLst>
                              <p:cond delay="1250"/>
                            </p:stCondLst>
                            <p:childTnLst>
                              <p:par>
                                <p:cTn id="278" presetID="1" presetClass="entr" presetSubtype="0" fill="hold" grpId="0" nodeType="afterEffect">
                                  <p:stCondLst>
                                    <p:cond delay="250"/>
                                  </p:stCondLst>
                                  <p:childTnLst>
                                    <p:set>
                                      <p:cBhvr>
                                        <p:cTn id="279" dur="1" fill="hold">
                                          <p:stCondLst>
                                            <p:cond delay="0"/>
                                          </p:stCondLst>
                                        </p:cTn>
                                        <p:tgtEl>
                                          <p:spTgt spid="3146"/>
                                        </p:tgtEl>
                                        <p:attrNameLst>
                                          <p:attrName>style.visibility</p:attrName>
                                        </p:attrNameLst>
                                      </p:cBhvr>
                                      <p:to>
                                        <p:strVal val="visible"/>
                                      </p:to>
                                    </p:set>
                                  </p:childTnLst>
                                </p:cTn>
                              </p:par>
                            </p:childTnLst>
                          </p:cTn>
                        </p:par>
                        <p:par>
                          <p:cTn id="280" fill="hold">
                            <p:stCondLst>
                              <p:cond delay="1500"/>
                            </p:stCondLst>
                            <p:childTnLst>
                              <p:par>
                                <p:cTn id="281" presetID="1" presetClass="entr" presetSubtype="0" fill="hold" grpId="0" nodeType="afterEffect">
                                  <p:stCondLst>
                                    <p:cond delay="250"/>
                                  </p:stCondLst>
                                  <p:childTnLst>
                                    <p:set>
                                      <p:cBhvr>
                                        <p:cTn id="282" dur="1" fill="hold">
                                          <p:stCondLst>
                                            <p:cond delay="0"/>
                                          </p:stCondLst>
                                        </p:cTn>
                                        <p:tgtEl>
                                          <p:spTgt spid="3147"/>
                                        </p:tgtEl>
                                        <p:attrNameLst>
                                          <p:attrName>style.visibility</p:attrName>
                                        </p:attrNameLst>
                                      </p:cBhvr>
                                      <p:to>
                                        <p:strVal val="visible"/>
                                      </p:to>
                                    </p:set>
                                  </p:childTnLst>
                                </p:cTn>
                              </p:par>
                            </p:childTnLst>
                          </p:cTn>
                        </p:par>
                        <p:par>
                          <p:cTn id="283" fill="hold">
                            <p:stCondLst>
                              <p:cond delay="1750"/>
                            </p:stCondLst>
                            <p:childTnLst>
                              <p:par>
                                <p:cTn id="284" presetID="1" presetClass="entr" presetSubtype="0" fill="hold" grpId="0" nodeType="afterEffect">
                                  <p:stCondLst>
                                    <p:cond delay="250"/>
                                  </p:stCondLst>
                                  <p:childTnLst>
                                    <p:set>
                                      <p:cBhvr>
                                        <p:cTn id="285" dur="1" fill="hold">
                                          <p:stCondLst>
                                            <p:cond delay="0"/>
                                          </p:stCondLst>
                                        </p:cTn>
                                        <p:tgtEl>
                                          <p:spTgt spid="3148"/>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presetID="1" presetClass="entr" presetSubtype="0" fill="hold" grpId="0" nodeType="clickEffect">
                                  <p:stCondLst>
                                    <p:cond delay="250"/>
                                  </p:stCondLst>
                                  <p:childTnLst>
                                    <p:set>
                                      <p:cBhvr>
                                        <p:cTn id="289" dur="1" fill="hold">
                                          <p:stCondLst>
                                            <p:cond delay="0"/>
                                          </p:stCondLst>
                                        </p:cTn>
                                        <p:tgtEl>
                                          <p:spTgt spid="3149"/>
                                        </p:tgtEl>
                                        <p:attrNameLst>
                                          <p:attrName>style.visibility</p:attrName>
                                        </p:attrNameLst>
                                      </p:cBhvr>
                                      <p:to>
                                        <p:strVal val="visible"/>
                                      </p:to>
                                    </p:set>
                                  </p:childTnLst>
                                </p:cTn>
                              </p:par>
                            </p:childTnLst>
                          </p:cTn>
                        </p:par>
                        <p:par>
                          <p:cTn id="290" fill="hold">
                            <p:stCondLst>
                              <p:cond delay="250"/>
                            </p:stCondLst>
                            <p:childTnLst>
                              <p:par>
                                <p:cTn id="291" presetID="1" presetClass="entr" presetSubtype="0" fill="hold" grpId="0" nodeType="afterEffect">
                                  <p:stCondLst>
                                    <p:cond delay="250"/>
                                  </p:stCondLst>
                                  <p:childTnLst>
                                    <p:set>
                                      <p:cBhvr>
                                        <p:cTn id="292" dur="1" fill="hold">
                                          <p:stCondLst>
                                            <p:cond delay="0"/>
                                          </p:stCondLst>
                                        </p:cTn>
                                        <p:tgtEl>
                                          <p:spTgt spid="3150"/>
                                        </p:tgtEl>
                                        <p:attrNameLst>
                                          <p:attrName>style.visibility</p:attrName>
                                        </p:attrNameLst>
                                      </p:cBhvr>
                                      <p:to>
                                        <p:strVal val="visible"/>
                                      </p:to>
                                    </p:set>
                                  </p:childTnLst>
                                </p:cTn>
                              </p:par>
                            </p:childTnLst>
                          </p:cTn>
                        </p:par>
                        <p:par>
                          <p:cTn id="293" fill="hold">
                            <p:stCondLst>
                              <p:cond delay="500"/>
                            </p:stCondLst>
                            <p:childTnLst>
                              <p:par>
                                <p:cTn id="294" presetID="1" presetClass="entr" presetSubtype="0" fill="hold" grpId="0" nodeType="afterEffect">
                                  <p:stCondLst>
                                    <p:cond delay="250"/>
                                  </p:stCondLst>
                                  <p:childTnLst>
                                    <p:set>
                                      <p:cBhvr>
                                        <p:cTn id="295" dur="1" fill="hold">
                                          <p:stCondLst>
                                            <p:cond delay="0"/>
                                          </p:stCondLst>
                                        </p:cTn>
                                        <p:tgtEl>
                                          <p:spTgt spid="3151"/>
                                        </p:tgtEl>
                                        <p:attrNameLst>
                                          <p:attrName>style.visibility</p:attrName>
                                        </p:attrNameLst>
                                      </p:cBhvr>
                                      <p:to>
                                        <p:strVal val="visible"/>
                                      </p:to>
                                    </p:set>
                                  </p:childTnLst>
                                </p:cTn>
                              </p:par>
                            </p:childTnLst>
                          </p:cTn>
                        </p:par>
                        <p:par>
                          <p:cTn id="296" fill="hold">
                            <p:stCondLst>
                              <p:cond delay="750"/>
                            </p:stCondLst>
                            <p:childTnLst>
                              <p:par>
                                <p:cTn id="297" presetID="1" presetClass="entr" presetSubtype="0" fill="hold" grpId="0" nodeType="afterEffect">
                                  <p:stCondLst>
                                    <p:cond delay="250"/>
                                  </p:stCondLst>
                                  <p:childTnLst>
                                    <p:set>
                                      <p:cBhvr>
                                        <p:cTn id="298" dur="1" fill="hold">
                                          <p:stCondLst>
                                            <p:cond delay="0"/>
                                          </p:stCondLst>
                                        </p:cTn>
                                        <p:tgtEl>
                                          <p:spTgt spid="3152"/>
                                        </p:tgtEl>
                                        <p:attrNameLst>
                                          <p:attrName>style.visibility</p:attrName>
                                        </p:attrNameLst>
                                      </p:cBhvr>
                                      <p:to>
                                        <p:strVal val="visible"/>
                                      </p:to>
                                    </p:set>
                                  </p:childTnLst>
                                </p:cTn>
                              </p:par>
                            </p:childTnLst>
                          </p:cTn>
                        </p:par>
                        <p:par>
                          <p:cTn id="299" fill="hold">
                            <p:stCondLst>
                              <p:cond delay="1000"/>
                            </p:stCondLst>
                            <p:childTnLst>
                              <p:par>
                                <p:cTn id="300" presetID="1" presetClass="entr" presetSubtype="0" fill="hold" grpId="0" nodeType="afterEffect">
                                  <p:stCondLst>
                                    <p:cond delay="250"/>
                                  </p:stCondLst>
                                  <p:childTnLst>
                                    <p:set>
                                      <p:cBhvr>
                                        <p:cTn id="301" dur="1" fill="hold">
                                          <p:stCondLst>
                                            <p:cond delay="0"/>
                                          </p:stCondLst>
                                        </p:cTn>
                                        <p:tgtEl>
                                          <p:spTgt spid="3153"/>
                                        </p:tgtEl>
                                        <p:attrNameLst>
                                          <p:attrName>style.visibility</p:attrName>
                                        </p:attrNameLst>
                                      </p:cBhvr>
                                      <p:to>
                                        <p:strVal val="visible"/>
                                      </p:to>
                                    </p:set>
                                  </p:childTnLst>
                                </p:cTn>
                              </p:par>
                            </p:childTnLst>
                          </p:cTn>
                        </p:par>
                        <p:par>
                          <p:cTn id="302" fill="hold">
                            <p:stCondLst>
                              <p:cond delay="1250"/>
                            </p:stCondLst>
                            <p:childTnLst>
                              <p:par>
                                <p:cTn id="303" presetID="1" presetClass="entr" presetSubtype="0" fill="hold" grpId="0" nodeType="afterEffect">
                                  <p:stCondLst>
                                    <p:cond delay="250"/>
                                  </p:stCondLst>
                                  <p:childTnLst>
                                    <p:set>
                                      <p:cBhvr>
                                        <p:cTn id="304" dur="1" fill="hold">
                                          <p:stCondLst>
                                            <p:cond delay="0"/>
                                          </p:stCondLst>
                                        </p:cTn>
                                        <p:tgtEl>
                                          <p:spTgt spid="3154"/>
                                        </p:tgtEl>
                                        <p:attrNameLst>
                                          <p:attrName>style.visibility</p:attrName>
                                        </p:attrNameLst>
                                      </p:cBhvr>
                                      <p:to>
                                        <p:strVal val="visible"/>
                                      </p:to>
                                    </p:set>
                                  </p:childTnLst>
                                </p:cTn>
                              </p:par>
                            </p:childTnLst>
                          </p:cTn>
                        </p:par>
                        <p:par>
                          <p:cTn id="305" fill="hold">
                            <p:stCondLst>
                              <p:cond delay="1500"/>
                            </p:stCondLst>
                            <p:childTnLst>
                              <p:par>
                                <p:cTn id="306" presetID="1" presetClass="entr" presetSubtype="0" fill="hold" grpId="0" nodeType="afterEffect">
                                  <p:stCondLst>
                                    <p:cond delay="250"/>
                                  </p:stCondLst>
                                  <p:childTnLst>
                                    <p:set>
                                      <p:cBhvr>
                                        <p:cTn id="307" dur="1" fill="hold">
                                          <p:stCondLst>
                                            <p:cond delay="0"/>
                                          </p:stCondLst>
                                        </p:cTn>
                                        <p:tgtEl>
                                          <p:spTgt spid="3155"/>
                                        </p:tgtEl>
                                        <p:attrNameLst>
                                          <p:attrName>style.visibility</p:attrName>
                                        </p:attrNameLst>
                                      </p:cBhvr>
                                      <p:to>
                                        <p:strVal val="visible"/>
                                      </p:to>
                                    </p:set>
                                  </p:childTnLst>
                                </p:cTn>
                              </p:par>
                            </p:childTnLst>
                          </p:cTn>
                        </p:par>
                        <p:par>
                          <p:cTn id="308" fill="hold">
                            <p:stCondLst>
                              <p:cond delay="1750"/>
                            </p:stCondLst>
                            <p:childTnLst>
                              <p:par>
                                <p:cTn id="309" presetID="1" presetClass="entr" presetSubtype="0" fill="hold" grpId="0" nodeType="afterEffect">
                                  <p:stCondLst>
                                    <p:cond delay="250"/>
                                  </p:stCondLst>
                                  <p:childTnLst>
                                    <p:set>
                                      <p:cBhvr>
                                        <p:cTn id="310" dur="1" fill="hold">
                                          <p:stCondLst>
                                            <p:cond delay="0"/>
                                          </p:stCondLst>
                                        </p:cTn>
                                        <p:tgtEl>
                                          <p:spTgt spid="3156"/>
                                        </p:tgtEl>
                                        <p:attrNameLst>
                                          <p:attrName>style.visibility</p:attrName>
                                        </p:attrNameLst>
                                      </p:cBhvr>
                                      <p:to>
                                        <p:strVal val="visible"/>
                                      </p:to>
                                    </p:set>
                                  </p:childTnLst>
                                </p:cTn>
                              </p:par>
                            </p:childTnLst>
                          </p:cTn>
                        </p:par>
                        <p:par>
                          <p:cTn id="311" fill="hold">
                            <p:stCondLst>
                              <p:cond delay="2000"/>
                            </p:stCondLst>
                            <p:childTnLst>
                              <p:par>
                                <p:cTn id="312" presetID="1" presetClass="entr" presetSubtype="0" fill="hold" grpId="0" nodeType="afterEffect">
                                  <p:stCondLst>
                                    <p:cond delay="250"/>
                                  </p:stCondLst>
                                  <p:childTnLst>
                                    <p:set>
                                      <p:cBhvr>
                                        <p:cTn id="313" dur="1" fill="hold">
                                          <p:stCondLst>
                                            <p:cond delay="0"/>
                                          </p:stCondLst>
                                        </p:cTn>
                                        <p:tgtEl>
                                          <p:spTgt spid="3162"/>
                                        </p:tgtEl>
                                        <p:attrNameLst>
                                          <p:attrName>style.visibility</p:attrName>
                                        </p:attrNameLst>
                                      </p:cBhvr>
                                      <p:to>
                                        <p:strVal val="visible"/>
                                      </p:to>
                                    </p:set>
                                  </p:childTnLst>
                                </p:cTn>
                              </p:par>
                            </p:childTnLst>
                          </p:cTn>
                        </p:par>
                        <p:par>
                          <p:cTn id="314" fill="hold">
                            <p:stCondLst>
                              <p:cond delay="2250"/>
                            </p:stCondLst>
                            <p:childTnLst>
                              <p:par>
                                <p:cTn id="315" presetID="1" presetClass="entr" presetSubtype="0" fill="hold" grpId="0" nodeType="afterEffect">
                                  <p:stCondLst>
                                    <p:cond delay="250"/>
                                  </p:stCondLst>
                                  <p:childTnLst>
                                    <p:set>
                                      <p:cBhvr>
                                        <p:cTn id="316" dur="1" fill="hold">
                                          <p:stCondLst>
                                            <p:cond delay="0"/>
                                          </p:stCondLst>
                                        </p:cTn>
                                        <p:tgtEl>
                                          <p:spTgt spid="3163"/>
                                        </p:tgtEl>
                                        <p:attrNameLst>
                                          <p:attrName>style.visibility</p:attrName>
                                        </p:attrNameLst>
                                      </p:cBhvr>
                                      <p:to>
                                        <p:strVal val="visible"/>
                                      </p:to>
                                    </p:set>
                                  </p:childTnLst>
                                </p:cTn>
                              </p:par>
                            </p:childTnLst>
                          </p:cTn>
                        </p:par>
                        <p:par>
                          <p:cTn id="317" fill="hold">
                            <p:stCondLst>
                              <p:cond delay="2500"/>
                            </p:stCondLst>
                            <p:childTnLst>
                              <p:par>
                                <p:cTn id="318" presetID="1" presetClass="entr" presetSubtype="0" fill="hold" grpId="0" nodeType="afterEffect">
                                  <p:stCondLst>
                                    <p:cond delay="250"/>
                                  </p:stCondLst>
                                  <p:childTnLst>
                                    <p:set>
                                      <p:cBhvr>
                                        <p:cTn id="319" dur="1" fill="hold">
                                          <p:stCondLst>
                                            <p:cond delay="0"/>
                                          </p:stCondLst>
                                        </p:cTn>
                                        <p:tgtEl>
                                          <p:spTgt spid="3164"/>
                                        </p:tgtEl>
                                        <p:attrNameLst>
                                          <p:attrName>style.visibility</p:attrName>
                                        </p:attrNameLst>
                                      </p:cBhvr>
                                      <p:to>
                                        <p:strVal val="visible"/>
                                      </p:to>
                                    </p:set>
                                  </p:childTnLst>
                                </p:cTn>
                              </p:par>
                            </p:childTnLst>
                          </p:cTn>
                        </p:par>
                        <p:par>
                          <p:cTn id="320" fill="hold">
                            <p:stCondLst>
                              <p:cond delay="2750"/>
                            </p:stCondLst>
                            <p:childTnLst>
                              <p:par>
                                <p:cTn id="321" presetID="1" presetClass="entr" presetSubtype="0" fill="hold" grpId="0" nodeType="afterEffect">
                                  <p:stCondLst>
                                    <p:cond delay="250"/>
                                  </p:stCondLst>
                                  <p:childTnLst>
                                    <p:set>
                                      <p:cBhvr>
                                        <p:cTn id="322" dur="1" fill="hold">
                                          <p:stCondLst>
                                            <p:cond delay="0"/>
                                          </p:stCondLst>
                                        </p:cTn>
                                        <p:tgtEl>
                                          <p:spTgt spid="3165"/>
                                        </p:tgtEl>
                                        <p:attrNameLst>
                                          <p:attrName>style.visibility</p:attrName>
                                        </p:attrNameLst>
                                      </p:cBhvr>
                                      <p:to>
                                        <p:strVal val="visible"/>
                                      </p:to>
                                    </p:set>
                                  </p:childTnLst>
                                </p:cTn>
                              </p:par>
                            </p:childTnLst>
                          </p:cTn>
                        </p:par>
                        <p:par>
                          <p:cTn id="323" fill="hold">
                            <p:stCondLst>
                              <p:cond delay="3000"/>
                            </p:stCondLst>
                            <p:childTnLst>
                              <p:par>
                                <p:cTn id="324" presetID="1" presetClass="entr" presetSubtype="0" fill="hold" grpId="0" nodeType="afterEffect">
                                  <p:stCondLst>
                                    <p:cond delay="250"/>
                                  </p:stCondLst>
                                  <p:childTnLst>
                                    <p:set>
                                      <p:cBhvr>
                                        <p:cTn id="325" dur="1" fill="hold">
                                          <p:stCondLst>
                                            <p:cond delay="0"/>
                                          </p:stCondLst>
                                        </p:cTn>
                                        <p:tgtEl>
                                          <p:spTgt spid="3166"/>
                                        </p:tgtEl>
                                        <p:attrNameLst>
                                          <p:attrName>style.visibility</p:attrName>
                                        </p:attrNameLst>
                                      </p:cBhvr>
                                      <p:to>
                                        <p:strVal val="visible"/>
                                      </p:to>
                                    </p:set>
                                  </p:childTnLst>
                                </p:cTn>
                              </p:par>
                            </p:childTnLst>
                          </p:cTn>
                        </p:par>
                        <p:par>
                          <p:cTn id="326" fill="hold">
                            <p:stCondLst>
                              <p:cond delay="3250"/>
                            </p:stCondLst>
                            <p:childTnLst>
                              <p:par>
                                <p:cTn id="327" presetID="1" presetClass="entr" presetSubtype="0" fill="hold" grpId="0" nodeType="afterEffect">
                                  <p:stCondLst>
                                    <p:cond delay="250"/>
                                  </p:stCondLst>
                                  <p:childTnLst>
                                    <p:set>
                                      <p:cBhvr>
                                        <p:cTn id="328" dur="1" fill="hold">
                                          <p:stCondLst>
                                            <p:cond delay="0"/>
                                          </p:stCondLst>
                                        </p:cTn>
                                        <p:tgtEl>
                                          <p:spTgt spid="3167"/>
                                        </p:tgtEl>
                                        <p:attrNameLst>
                                          <p:attrName>style.visibility</p:attrName>
                                        </p:attrNameLst>
                                      </p:cBhvr>
                                      <p:to>
                                        <p:strVal val="visible"/>
                                      </p:to>
                                    </p:set>
                                  </p:childTnLst>
                                </p:cTn>
                              </p:par>
                            </p:childTnLst>
                          </p:cTn>
                        </p:par>
                        <p:par>
                          <p:cTn id="329" fill="hold">
                            <p:stCondLst>
                              <p:cond delay="3500"/>
                            </p:stCondLst>
                            <p:childTnLst>
                              <p:par>
                                <p:cTn id="330" presetID="1" presetClass="entr" presetSubtype="0" fill="hold" grpId="0" nodeType="afterEffect">
                                  <p:stCondLst>
                                    <p:cond delay="250"/>
                                  </p:stCondLst>
                                  <p:childTnLst>
                                    <p:set>
                                      <p:cBhvr>
                                        <p:cTn id="331" dur="1" fill="hold">
                                          <p:stCondLst>
                                            <p:cond delay="0"/>
                                          </p:stCondLst>
                                        </p:cTn>
                                        <p:tgtEl>
                                          <p:spTgt spid="3168"/>
                                        </p:tgtEl>
                                        <p:attrNameLst>
                                          <p:attrName>style.visibility</p:attrName>
                                        </p:attrNameLst>
                                      </p:cBhvr>
                                      <p:to>
                                        <p:strVal val="visible"/>
                                      </p:to>
                                    </p:set>
                                  </p:childTnLst>
                                </p:cTn>
                              </p:par>
                            </p:childTnLst>
                          </p:cTn>
                        </p:par>
                        <p:par>
                          <p:cTn id="332" fill="hold">
                            <p:stCondLst>
                              <p:cond delay="3750"/>
                            </p:stCondLst>
                            <p:childTnLst>
                              <p:par>
                                <p:cTn id="333" presetID="1" presetClass="entr" presetSubtype="0" fill="hold" grpId="0" nodeType="afterEffect">
                                  <p:stCondLst>
                                    <p:cond delay="250"/>
                                  </p:stCondLst>
                                  <p:childTnLst>
                                    <p:set>
                                      <p:cBhvr>
                                        <p:cTn id="334" dur="1" fill="hold">
                                          <p:stCondLst>
                                            <p:cond delay="0"/>
                                          </p:stCondLst>
                                        </p:cTn>
                                        <p:tgtEl>
                                          <p:spTgt spid="3169"/>
                                        </p:tgtEl>
                                        <p:attrNameLst>
                                          <p:attrName>style.visibility</p:attrName>
                                        </p:attrNameLst>
                                      </p:cBhvr>
                                      <p:to>
                                        <p:strVal val="visible"/>
                                      </p:to>
                                    </p:set>
                                  </p:childTnLst>
                                </p:cTn>
                              </p:par>
                            </p:childTnLst>
                          </p:cTn>
                        </p:par>
                        <p:par>
                          <p:cTn id="335" fill="hold">
                            <p:stCondLst>
                              <p:cond delay="4000"/>
                            </p:stCondLst>
                            <p:childTnLst>
                              <p:par>
                                <p:cTn id="336" presetID="1" presetClass="entr" presetSubtype="0" fill="hold" grpId="0" nodeType="afterEffect">
                                  <p:stCondLst>
                                    <p:cond delay="250"/>
                                  </p:stCondLst>
                                  <p:childTnLst>
                                    <p:set>
                                      <p:cBhvr>
                                        <p:cTn id="337" dur="1" fill="hold">
                                          <p:stCondLst>
                                            <p:cond delay="0"/>
                                          </p:stCondLst>
                                        </p:cTn>
                                        <p:tgtEl>
                                          <p:spTgt spid="3170"/>
                                        </p:tgtEl>
                                        <p:attrNameLst>
                                          <p:attrName>style.visibility</p:attrName>
                                        </p:attrNameLst>
                                      </p:cBhvr>
                                      <p:to>
                                        <p:strVal val="visible"/>
                                      </p:to>
                                    </p:set>
                                  </p:childTnLst>
                                </p:cTn>
                              </p:par>
                            </p:childTnLst>
                          </p:cTn>
                        </p:par>
                        <p:par>
                          <p:cTn id="338" fill="hold">
                            <p:stCondLst>
                              <p:cond delay="4250"/>
                            </p:stCondLst>
                            <p:childTnLst>
                              <p:par>
                                <p:cTn id="339" presetID="1" presetClass="entr" presetSubtype="0" fill="hold" grpId="0" nodeType="afterEffect">
                                  <p:stCondLst>
                                    <p:cond delay="250"/>
                                  </p:stCondLst>
                                  <p:childTnLst>
                                    <p:set>
                                      <p:cBhvr>
                                        <p:cTn id="340" dur="1" fill="hold">
                                          <p:stCondLst>
                                            <p:cond delay="0"/>
                                          </p:stCondLst>
                                        </p:cTn>
                                        <p:tgtEl>
                                          <p:spTgt spid="3171"/>
                                        </p:tgtEl>
                                        <p:attrNameLst>
                                          <p:attrName>style.visibility</p:attrName>
                                        </p:attrNameLst>
                                      </p:cBhvr>
                                      <p:to>
                                        <p:strVal val="visible"/>
                                      </p:to>
                                    </p:set>
                                  </p:childTnLst>
                                </p:cTn>
                              </p:par>
                            </p:childTnLst>
                          </p:cTn>
                        </p:par>
                        <p:par>
                          <p:cTn id="341" fill="hold">
                            <p:stCondLst>
                              <p:cond delay="4500"/>
                            </p:stCondLst>
                            <p:childTnLst>
                              <p:par>
                                <p:cTn id="342" presetID="1" presetClass="entr" presetSubtype="0" fill="hold" grpId="0" nodeType="afterEffect">
                                  <p:stCondLst>
                                    <p:cond delay="250"/>
                                  </p:stCondLst>
                                  <p:childTnLst>
                                    <p:set>
                                      <p:cBhvr>
                                        <p:cTn id="343" dur="1" fill="hold">
                                          <p:stCondLst>
                                            <p:cond delay="0"/>
                                          </p:stCondLst>
                                        </p:cTn>
                                        <p:tgtEl>
                                          <p:spTgt spid="3172"/>
                                        </p:tgtEl>
                                        <p:attrNameLst>
                                          <p:attrName>style.visibility</p:attrName>
                                        </p:attrNameLst>
                                      </p:cBhvr>
                                      <p:to>
                                        <p:strVal val="visible"/>
                                      </p:to>
                                    </p:set>
                                  </p:childTnLst>
                                </p:cTn>
                              </p:par>
                            </p:childTnLst>
                          </p:cTn>
                        </p:par>
                        <p:par>
                          <p:cTn id="344" fill="hold">
                            <p:stCondLst>
                              <p:cond delay="4750"/>
                            </p:stCondLst>
                            <p:childTnLst>
                              <p:par>
                                <p:cTn id="345" presetID="1" presetClass="entr" presetSubtype="0" fill="hold" grpId="0" nodeType="afterEffect">
                                  <p:stCondLst>
                                    <p:cond delay="250"/>
                                  </p:stCondLst>
                                  <p:childTnLst>
                                    <p:set>
                                      <p:cBhvr>
                                        <p:cTn id="346" dur="1" fill="hold">
                                          <p:stCondLst>
                                            <p:cond delay="0"/>
                                          </p:stCondLst>
                                        </p:cTn>
                                        <p:tgtEl>
                                          <p:spTgt spid="3173"/>
                                        </p:tgtEl>
                                        <p:attrNameLst>
                                          <p:attrName>style.visibility</p:attrName>
                                        </p:attrNameLst>
                                      </p:cBhvr>
                                      <p:to>
                                        <p:strVal val="visible"/>
                                      </p:to>
                                    </p:set>
                                  </p:childTnLst>
                                </p:cTn>
                              </p:par>
                            </p:childTnLst>
                          </p:cTn>
                        </p:par>
                        <p:par>
                          <p:cTn id="347" fill="hold">
                            <p:stCondLst>
                              <p:cond delay="5000"/>
                            </p:stCondLst>
                            <p:childTnLst>
                              <p:par>
                                <p:cTn id="348" presetID="1" presetClass="entr" presetSubtype="0" fill="hold" grpId="0" nodeType="afterEffect">
                                  <p:stCondLst>
                                    <p:cond delay="250"/>
                                  </p:stCondLst>
                                  <p:childTnLst>
                                    <p:set>
                                      <p:cBhvr>
                                        <p:cTn id="349" dur="1" fill="hold">
                                          <p:stCondLst>
                                            <p:cond delay="0"/>
                                          </p:stCondLst>
                                        </p:cTn>
                                        <p:tgtEl>
                                          <p:spTgt spid="3174"/>
                                        </p:tgtEl>
                                        <p:attrNameLst>
                                          <p:attrName>style.visibility</p:attrName>
                                        </p:attrNameLst>
                                      </p:cBhvr>
                                      <p:to>
                                        <p:strVal val="visible"/>
                                      </p:to>
                                    </p:set>
                                  </p:childTnLst>
                                </p:cTn>
                              </p:par>
                            </p:childTnLst>
                          </p:cTn>
                        </p:par>
                        <p:par>
                          <p:cTn id="350" fill="hold">
                            <p:stCondLst>
                              <p:cond delay="5250"/>
                            </p:stCondLst>
                            <p:childTnLst>
                              <p:par>
                                <p:cTn id="351" presetID="1" presetClass="entr" presetSubtype="0" fill="hold" grpId="0" nodeType="afterEffect">
                                  <p:stCondLst>
                                    <p:cond delay="250"/>
                                  </p:stCondLst>
                                  <p:childTnLst>
                                    <p:set>
                                      <p:cBhvr>
                                        <p:cTn id="352" dur="1" fill="hold">
                                          <p:stCondLst>
                                            <p:cond delay="0"/>
                                          </p:stCondLst>
                                        </p:cTn>
                                        <p:tgtEl>
                                          <p:spTgt spid="3175"/>
                                        </p:tgtEl>
                                        <p:attrNameLst>
                                          <p:attrName>style.visibility</p:attrName>
                                        </p:attrNameLst>
                                      </p:cBhvr>
                                      <p:to>
                                        <p:strVal val="visible"/>
                                      </p:to>
                                    </p:set>
                                  </p:childTnLst>
                                </p:cTn>
                              </p:par>
                            </p:childTnLst>
                          </p:cTn>
                        </p:par>
                        <p:par>
                          <p:cTn id="353" fill="hold">
                            <p:stCondLst>
                              <p:cond delay="5500"/>
                            </p:stCondLst>
                            <p:childTnLst>
                              <p:par>
                                <p:cTn id="354" presetID="1" presetClass="entr" presetSubtype="0" fill="hold" grpId="0" nodeType="afterEffect">
                                  <p:stCondLst>
                                    <p:cond delay="250"/>
                                  </p:stCondLst>
                                  <p:childTnLst>
                                    <p:set>
                                      <p:cBhvr>
                                        <p:cTn id="355" dur="1" fill="hold">
                                          <p:stCondLst>
                                            <p:cond delay="0"/>
                                          </p:stCondLst>
                                        </p:cTn>
                                        <p:tgtEl>
                                          <p:spTgt spid="3176"/>
                                        </p:tgtEl>
                                        <p:attrNameLst>
                                          <p:attrName>style.visibility</p:attrName>
                                        </p:attrNameLst>
                                      </p:cBhvr>
                                      <p:to>
                                        <p:strVal val="visible"/>
                                      </p:to>
                                    </p:set>
                                  </p:childTnLst>
                                </p:cTn>
                              </p:par>
                            </p:childTnLst>
                          </p:cTn>
                        </p:par>
                        <p:par>
                          <p:cTn id="356" fill="hold">
                            <p:stCondLst>
                              <p:cond delay="5750"/>
                            </p:stCondLst>
                            <p:childTnLst>
                              <p:par>
                                <p:cTn id="357" presetID="1" presetClass="entr" presetSubtype="0" fill="hold" grpId="0" nodeType="afterEffect">
                                  <p:stCondLst>
                                    <p:cond delay="250"/>
                                  </p:stCondLst>
                                  <p:childTnLst>
                                    <p:set>
                                      <p:cBhvr>
                                        <p:cTn id="358" dur="1" fill="hold">
                                          <p:stCondLst>
                                            <p:cond delay="0"/>
                                          </p:stCondLst>
                                        </p:cTn>
                                        <p:tgtEl>
                                          <p:spTgt spid="3177"/>
                                        </p:tgtEl>
                                        <p:attrNameLst>
                                          <p:attrName>style.visibility</p:attrName>
                                        </p:attrNameLst>
                                      </p:cBhvr>
                                      <p:to>
                                        <p:strVal val="visible"/>
                                      </p:to>
                                    </p:set>
                                  </p:childTnLst>
                                </p:cTn>
                              </p:par>
                            </p:childTnLst>
                          </p:cTn>
                        </p:par>
                        <p:par>
                          <p:cTn id="359" fill="hold">
                            <p:stCondLst>
                              <p:cond delay="6000"/>
                            </p:stCondLst>
                            <p:childTnLst>
                              <p:par>
                                <p:cTn id="360" presetID="1" presetClass="entr" presetSubtype="0" fill="hold" grpId="0" nodeType="afterEffect">
                                  <p:stCondLst>
                                    <p:cond delay="250"/>
                                  </p:stCondLst>
                                  <p:childTnLst>
                                    <p:set>
                                      <p:cBhvr>
                                        <p:cTn id="361" dur="1" fill="hold">
                                          <p:stCondLst>
                                            <p:cond delay="0"/>
                                          </p:stCondLst>
                                        </p:cTn>
                                        <p:tgtEl>
                                          <p:spTgt spid="3178"/>
                                        </p:tgtEl>
                                        <p:attrNameLst>
                                          <p:attrName>style.visibility</p:attrName>
                                        </p:attrNameLst>
                                      </p:cBhvr>
                                      <p:to>
                                        <p:strVal val="visible"/>
                                      </p:to>
                                    </p:set>
                                  </p:childTnLst>
                                </p:cTn>
                              </p:par>
                            </p:childTnLst>
                          </p:cTn>
                        </p:par>
                        <p:par>
                          <p:cTn id="362" fill="hold">
                            <p:stCondLst>
                              <p:cond delay="6250"/>
                            </p:stCondLst>
                            <p:childTnLst>
                              <p:par>
                                <p:cTn id="363" presetID="1" presetClass="entr" presetSubtype="0" fill="hold" grpId="0" nodeType="afterEffect">
                                  <p:stCondLst>
                                    <p:cond delay="250"/>
                                  </p:stCondLst>
                                  <p:childTnLst>
                                    <p:set>
                                      <p:cBhvr>
                                        <p:cTn id="364" dur="1" fill="hold">
                                          <p:stCondLst>
                                            <p:cond delay="0"/>
                                          </p:stCondLst>
                                        </p:cTn>
                                        <p:tgtEl>
                                          <p:spTgt spid="3179"/>
                                        </p:tgtEl>
                                        <p:attrNameLst>
                                          <p:attrName>style.visibility</p:attrName>
                                        </p:attrNameLst>
                                      </p:cBhvr>
                                      <p:to>
                                        <p:strVal val="visible"/>
                                      </p:to>
                                    </p:set>
                                  </p:childTnLst>
                                </p:cTn>
                              </p:par>
                            </p:childTnLst>
                          </p:cTn>
                        </p:par>
                        <p:par>
                          <p:cTn id="365" fill="hold">
                            <p:stCondLst>
                              <p:cond delay="6500"/>
                            </p:stCondLst>
                            <p:childTnLst>
                              <p:par>
                                <p:cTn id="366" presetID="1" presetClass="entr" presetSubtype="0" fill="hold" grpId="0" nodeType="afterEffect">
                                  <p:stCondLst>
                                    <p:cond delay="250"/>
                                  </p:stCondLst>
                                  <p:childTnLst>
                                    <p:set>
                                      <p:cBhvr>
                                        <p:cTn id="367" dur="1" fill="hold">
                                          <p:stCondLst>
                                            <p:cond delay="0"/>
                                          </p:stCondLst>
                                        </p:cTn>
                                        <p:tgtEl>
                                          <p:spTgt spid="3180"/>
                                        </p:tgtEl>
                                        <p:attrNameLst>
                                          <p:attrName>style.visibility</p:attrName>
                                        </p:attrNameLst>
                                      </p:cBhvr>
                                      <p:to>
                                        <p:strVal val="visible"/>
                                      </p:to>
                                    </p:set>
                                  </p:childTnLst>
                                </p:cTn>
                              </p:par>
                            </p:childTnLst>
                          </p:cTn>
                        </p:par>
                        <p:par>
                          <p:cTn id="368" fill="hold">
                            <p:stCondLst>
                              <p:cond delay="6750"/>
                            </p:stCondLst>
                            <p:childTnLst>
                              <p:par>
                                <p:cTn id="369" presetID="1" presetClass="entr" presetSubtype="0" fill="hold" grpId="0" nodeType="afterEffect">
                                  <p:stCondLst>
                                    <p:cond delay="250"/>
                                  </p:stCondLst>
                                  <p:childTnLst>
                                    <p:set>
                                      <p:cBhvr>
                                        <p:cTn id="370" dur="1" fill="hold">
                                          <p:stCondLst>
                                            <p:cond delay="0"/>
                                          </p:stCondLst>
                                        </p:cTn>
                                        <p:tgtEl>
                                          <p:spTgt spid="3181"/>
                                        </p:tgtEl>
                                        <p:attrNameLst>
                                          <p:attrName>style.visibility</p:attrName>
                                        </p:attrNameLst>
                                      </p:cBhvr>
                                      <p:to>
                                        <p:strVal val="visible"/>
                                      </p:to>
                                    </p:set>
                                  </p:childTnLst>
                                </p:cTn>
                              </p:par>
                            </p:childTnLst>
                          </p:cTn>
                        </p:par>
                        <p:par>
                          <p:cTn id="371" fill="hold">
                            <p:stCondLst>
                              <p:cond delay="7000"/>
                            </p:stCondLst>
                            <p:childTnLst>
                              <p:par>
                                <p:cTn id="372" presetID="1" presetClass="entr" presetSubtype="0" fill="hold" grpId="0" nodeType="afterEffect">
                                  <p:stCondLst>
                                    <p:cond delay="250"/>
                                  </p:stCondLst>
                                  <p:childTnLst>
                                    <p:set>
                                      <p:cBhvr>
                                        <p:cTn id="373" dur="1" fill="hold">
                                          <p:stCondLst>
                                            <p:cond delay="0"/>
                                          </p:stCondLst>
                                        </p:cTn>
                                        <p:tgtEl>
                                          <p:spTgt spid="3182"/>
                                        </p:tgtEl>
                                        <p:attrNameLst>
                                          <p:attrName>style.visibility</p:attrName>
                                        </p:attrNameLst>
                                      </p:cBhvr>
                                      <p:to>
                                        <p:strVal val="visible"/>
                                      </p:to>
                                    </p:set>
                                  </p:childTnLst>
                                </p:cTn>
                              </p:par>
                            </p:childTnLst>
                          </p:cTn>
                        </p:par>
                        <p:par>
                          <p:cTn id="374" fill="hold">
                            <p:stCondLst>
                              <p:cond delay="7250"/>
                            </p:stCondLst>
                            <p:childTnLst>
                              <p:par>
                                <p:cTn id="375" presetID="1" presetClass="entr" presetSubtype="0" fill="hold" grpId="0" nodeType="afterEffect">
                                  <p:stCondLst>
                                    <p:cond delay="250"/>
                                  </p:stCondLst>
                                  <p:childTnLst>
                                    <p:set>
                                      <p:cBhvr>
                                        <p:cTn id="376" dur="1" fill="hold">
                                          <p:stCondLst>
                                            <p:cond delay="0"/>
                                          </p:stCondLst>
                                        </p:cTn>
                                        <p:tgtEl>
                                          <p:spTgt spid="3183"/>
                                        </p:tgtEl>
                                        <p:attrNameLst>
                                          <p:attrName>style.visibility</p:attrName>
                                        </p:attrNameLst>
                                      </p:cBhvr>
                                      <p:to>
                                        <p:strVal val="visible"/>
                                      </p:to>
                                    </p:set>
                                  </p:childTnLst>
                                </p:cTn>
                              </p:par>
                            </p:childTnLst>
                          </p:cTn>
                        </p:par>
                        <p:par>
                          <p:cTn id="377" fill="hold">
                            <p:stCondLst>
                              <p:cond delay="7500"/>
                            </p:stCondLst>
                            <p:childTnLst>
                              <p:par>
                                <p:cTn id="378" presetID="1" presetClass="entr" presetSubtype="0" fill="hold" grpId="0" nodeType="afterEffect">
                                  <p:stCondLst>
                                    <p:cond delay="250"/>
                                  </p:stCondLst>
                                  <p:childTnLst>
                                    <p:set>
                                      <p:cBhvr>
                                        <p:cTn id="379" dur="1" fill="hold">
                                          <p:stCondLst>
                                            <p:cond delay="0"/>
                                          </p:stCondLst>
                                        </p:cTn>
                                        <p:tgtEl>
                                          <p:spTgt spid="3184"/>
                                        </p:tgtEl>
                                        <p:attrNameLst>
                                          <p:attrName>style.visibility</p:attrName>
                                        </p:attrNameLst>
                                      </p:cBhvr>
                                      <p:to>
                                        <p:strVal val="visible"/>
                                      </p:to>
                                    </p:set>
                                  </p:childTnLst>
                                </p:cTn>
                              </p:par>
                            </p:childTnLst>
                          </p:cTn>
                        </p:par>
                        <p:par>
                          <p:cTn id="380" fill="hold">
                            <p:stCondLst>
                              <p:cond delay="7750"/>
                            </p:stCondLst>
                            <p:childTnLst>
                              <p:par>
                                <p:cTn id="381" presetID="1" presetClass="entr" presetSubtype="0" fill="hold" grpId="0" nodeType="afterEffect">
                                  <p:stCondLst>
                                    <p:cond delay="250"/>
                                  </p:stCondLst>
                                  <p:childTnLst>
                                    <p:set>
                                      <p:cBhvr>
                                        <p:cTn id="382" dur="1" fill="hold">
                                          <p:stCondLst>
                                            <p:cond delay="0"/>
                                          </p:stCondLst>
                                        </p:cTn>
                                        <p:tgtEl>
                                          <p:spTgt spid="3185"/>
                                        </p:tgtEl>
                                        <p:attrNameLst>
                                          <p:attrName>style.visibility</p:attrName>
                                        </p:attrNameLst>
                                      </p:cBhvr>
                                      <p:to>
                                        <p:strVal val="visible"/>
                                      </p:to>
                                    </p:set>
                                  </p:childTnLst>
                                </p:cTn>
                              </p:par>
                            </p:childTnLst>
                          </p:cTn>
                        </p:par>
                        <p:par>
                          <p:cTn id="383" fill="hold">
                            <p:stCondLst>
                              <p:cond delay="8000"/>
                            </p:stCondLst>
                            <p:childTnLst>
                              <p:par>
                                <p:cTn id="384" presetID="1" presetClass="entr" presetSubtype="0" fill="hold" grpId="0" nodeType="afterEffect">
                                  <p:stCondLst>
                                    <p:cond delay="250"/>
                                  </p:stCondLst>
                                  <p:childTnLst>
                                    <p:set>
                                      <p:cBhvr>
                                        <p:cTn id="385" dur="1" fill="hold">
                                          <p:stCondLst>
                                            <p:cond delay="0"/>
                                          </p:stCondLst>
                                        </p:cTn>
                                        <p:tgtEl>
                                          <p:spTgt spid="3186"/>
                                        </p:tgtEl>
                                        <p:attrNameLst>
                                          <p:attrName>style.visibility</p:attrName>
                                        </p:attrNameLst>
                                      </p:cBhvr>
                                      <p:to>
                                        <p:strVal val="visible"/>
                                      </p:to>
                                    </p:set>
                                  </p:childTnLst>
                                </p:cTn>
                              </p:par>
                            </p:childTnLst>
                          </p:cTn>
                        </p:par>
                        <p:par>
                          <p:cTn id="386" fill="hold">
                            <p:stCondLst>
                              <p:cond delay="8250"/>
                            </p:stCondLst>
                            <p:childTnLst>
                              <p:par>
                                <p:cTn id="387" presetID="1" presetClass="entr" presetSubtype="0" fill="hold" grpId="0" nodeType="afterEffect">
                                  <p:stCondLst>
                                    <p:cond delay="250"/>
                                  </p:stCondLst>
                                  <p:childTnLst>
                                    <p:set>
                                      <p:cBhvr>
                                        <p:cTn id="388" dur="1" fill="hold">
                                          <p:stCondLst>
                                            <p:cond delay="0"/>
                                          </p:stCondLst>
                                        </p:cTn>
                                        <p:tgtEl>
                                          <p:spTgt spid="3187"/>
                                        </p:tgtEl>
                                        <p:attrNameLst>
                                          <p:attrName>style.visibility</p:attrName>
                                        </p:attrNameLst>
                                      </p:cBhvr>
                                      <p:to>
                                        <p:strVal val="visible"/>
                                      </p:to>
                                    </p:set>
                                  </p:childTnLst>
                                </p:cTn>
                              </p:par>
                            </p:childTnLst>
                          </p:cTn>
                        </p:par>
                        <p:par>
                          <p:cTn id="389" fill="hold">
                            <p:stCondLst>
                              <p:cond delay="8500"/>
                            </p:stCondLst>
                            <p:childTnLst>
                              <p:par>
                                <p:cTn id="390" presetID="1" presetClass="entr" presetSubtype="0" fill="hold" grpId="0" nodeType="afterEffect">
                                  <p:stCondLst>
                                    <p:cond delay="250"/>
                                  </p:stCondLst>
                                  <p:childTnLst>
                                    <p:set>
                                      <p:cBhvr>
                                        <p:cTn id="391" dur="1" fill="hold">
                                          <p:stCondLst>
                                            <p:cond delay="0"/>
                                          </p:stCondLst>
                                        </p:cTn>
                                        <p:tgtEl>
                                          <p:spTgt spid="3188"/>
                                        </p:tgtEl>
                                        <p:attrNameLst>
                                          <p:attrName>style.visibility</p:attrName>
                                        </p:attrNameLst>
                                      </p:cBhvr>
                                      <p:to>
                                        <p:strVal val="visible"/>
                                      </p:to>
                                    </p:set>
                                  </p:childTnLst>
                                </p:cTn>
                              </p:par>
                            </p:childTnLst>
                          </p:cTn>
                        </p:par>
                        <p:par>
                          <p:cTn id="392" fill="hold">
                            <p:stCondLst>
                              <p:cond delay="8750"/>
                            </p:stCondLst>
                            <p:childTnLst>
                              <p:par>
                                <p:cTn id="393" presetID="1" presetClass="entr" presetSubtype="0" fill="hold" grpId="0" nodeType="afterEffect">
                                  <p:stCondLst>
                                    <p:cond delay="250"/>
                                  </p:stCondLst>
                                  <p:childTnLst>
                                    <p:set>
                                      <p:cBhvr>
                                        <p:cTn id="394" dur="1" fill="hold">
                                          <p:stCondLst>
                                            <p:cond delay="0"/>
                                          </p:stCondLst>
                                        </p:cTn>
                                        <p:tgtEl>
                                          <p:spTgt spid="3189"/>
                                        </p:tgtEl>
                                        <p:attrNameLst>
                                          <p:attrName>style.visibility</p:attrName>
                                        </p:attrNameLst>
                                      </p:cBhvr>
                                      <p:to>
                                        <p:strVal val="visible"/>
                                      </p:to>
                                    </p:set>
                                  </p:childTnLst>
                                </p:cTn>
                              </p:par>
                            </p:childTnLst>
                          </p:cTn>
                        </p:par>
                        <p:par>
                          <p:cTn id="395" fill="hold">
                            <p:stCondLst>
                              <p:cond delay="9000"/>
                            </p:stCondLst>
                            <p:childTnLst>
                              <p:par>
                                <p:cTn id="396" presetID="1" presetClass="entr" presetSubtype="0" fill="hold" grpId="0" nodeType="afterEffect">
                                  <p:stCondLst>
                                    <p:cond delay="250"/>
                                  </p:stCondLst>
                                  <p:childTnLst>
                                    <p:set>
                                      <p:cBhvr>
                                        <p:cTn id="397" dur="1" fill="hold">
                                          <p:stCondLst>
                                            <p:cond delay="0"/>
                                          </p:stCondLst>
                                        </p:cTn>
                                        <p:tgtEl>
                                          <p:spTgt spid="3190"/>
                                        </p:tgtEl>
                                        <p:attrNameLst>
                                          <p:attrName>style.visibility</p:attrName>
                                        </p:attrNameLst>
                                      </p:cBhvr>
                                      <p:to>
                                        <p:strVal val="visible"/>
                                      </p:to>
                                    </p:set>
                                  </p:childTnLst>
                                </p:cTn>
                              </p:par>
                            </p:childTnLst>
                          </p:cTn>
                        </p:par>
                        <p:par>
                          <p:cTn id="398" fill="hold">
                            <p:stCondLst>
                              <p:cond delay="9250"/>
                            </p:stCondLst>
                            <p:childTnLst>
                              <p:par>
                                <p:cTn id="399" presetID="1" presetClass="entr" presetSubtype="0" fill="hold" grpId="0" nodeType="afterEffect">
                                  <p:stCondLst>
                                    <p:cond delay="250"/>
                                  </p:stCondLst>
                                  <p:childTnLst>
                                    <p:set>
                                      <p:cBhvr>
                                        <p:cTn id="400" dur="1" fill="hold">
                                          <p:stCondLst>
                                            <p:cond delay="0"/>
                                          </p:stCondLst>
                                        </p:cTn>
                                        <p:tgtEl>
                                          <p:spTgt spid="3191"/>
                                        </p:tgtEl>
                                        <p:attrNameLst>
                                          <p:attrName>style.visibility</p:attrName>
                                        </p:attrNameLst>
                                      </p:cBhvr>
                                      <p:to>
                                        <p:strVal val="visible"/>
                                      </p:to>
                                    </p:set>
                                  </p:childTnLst>
                                </p:cTn>
                              </p:par>
                            </p:childTnLst>
                          </p:cTn>
                        </p:par>
                        <p:par>
                          <p:cTn id="401" fill="hold">
                            <p:stCondLst>
                              <p:cond delay="9500"/>
                            </p:stCondLst>
                            <p:childTnLst>
                              <p:par>
                                <p:cTn id="402" presetID="1" presetClass="entr" presetSubtype="0" fill="hold" grpId="0" nodeType="afterEffect">
                                  <p:stCondLst>
                                    <p:cond delay="250"/>
                                  </p:stCondLst>
                                  <p:childTnLst>
                                    <p:set>
                                      <p:cBhvr>
                                        <p:cTn id="403" dur="1" fill="hold">
                                          <p:stCondLst>
                                            <p:cond delay="0"/>
                                          </p:stCondLst>
                                        </p:cTn>
                                        <p:tgtEl>
                                          <p:spTgt spid="3192"/>
                                        </p:tgtEl>
                                        <p:attrNameLst>
                                          <p:attrName>style.visibility</p:attrName>
                                        </p:attrNameLst>
                                      </p:cBhvr>
                                      <p:to>
                                        <p:strVal val="visible"/>
                                      </p:to>
                                    </p:set>
                                  </p:childTnLst>
                                </p:cTn>
                              </p:par>
                            </p:childTnLst>
                          </p:cTn>
                        </p:par>
                        <p:par>
                          <p:cTn id="404" fill="hold">
                            <p:stCondLst>
                              <p:cond delay="9750"/>
                            </p:stCondLst>
                            <p:childTnLst>
                              <p:par>
                                <p:cTn id="405" presetID="1" presetClass="entr" presetSubtype="0" fill="hold" grpId="0" nodeType="afterEffect">
                                  <p:stCondLst>
                                    <p:cond delay="250"/>
                                  </p:stCondLst>
                                  <p:childTnLst>
                                    <p:set>
                                      <p:cBhvr>
                                        <p:cTn id="406" dur="1" fill="hold">
                                          <p:stCondLst>
                                            <p:cond delay="0"/>
                                          </p:stCondLst>
                                        </p:cTn>
                                        <p:tgtEl>
                                          <p:spTgt spid="3193"/>
                                        </p:tgtEl>
                                        <p:attrNameLst>
                                          <p:attrName>style.visibility</p:attrName>
                                        </p:attrNameLst>
                                      </p:cBhvr>
                                      <p:to>
                                        <p:strVal val="visible"/>
                                      </p:to>
                                    </p:set>
                                  </p:childTnLst>
                                </p:cTn>
                              </p:par>
                            </p:childTnLst>
                          </p:cTn>
                        </p:par>
                        <p:par>
                          <p:cTn id="407" fill="hold">
                            <p:stCondLst>
                              <p:cond delay="10000"/>
                            </p:stCondLst>
                            <p:childTnLst>
                              <p:par>
                                <p:cTn id="408" presetID="1" presetClass="entr" presetSubtype="0" fill="hold" grpId="0" nodeType="afterEffect">
                                  <p:stCondLst>
                                    <p:cond delay="250"/>
                                  </p:stCondLst>
                                  <p:childTnLst>
                                    <p:set>
                                      <p:cBhvr>
                                        <p:cTn id="409" dur="1" fill="hold">
                                          <p:stCondLst>
                                            <p:cond delay="0"/>
                                          </p:stCondLst>
                                        </p:cTn>
                                        <p:tgtEl>
                                          <p:spTgt spid="3194"/>
                                        </p:tgtEl>
                                        <p:attrNameLst>
                                          <p:attrName>style.visibility</p:attrName>
                                        </p:attrNameLst>
                                      </p:cBhvr>
                                      <p:to>
                                        <p:strVal val="visible"/>
                                      </p:to>
                                    </p:set>
                                  </p:childTnLst>
                                </p:cTn>
                              </p:par>
                            </p:childTnLst>
                          </p:cTn>
                        </p:par>
                        <p:par>
                          <p:cTn id="410" fill="hold">
                            <p:stCondLst>
                              <p:cond delay="10250"/>
                            </p:stCondLst>
                            <p:childTnLst>
                              <p:par>
                                <p:cTn id="411" presetID="1" presetClass="entr" presetSubtype="0" fill="hold" grpId="0" nodeType="afterEffect">
                                  <p:stCondLst>
                                    <p:cond delay="250"/>
                                  </p:stCondLst>
                                  <p:childTnLst>
                                    <p:set>
                                      <p:cBhvr>
                                        <p:cTn id="412" dur="1" fill="hold">
                                          <p:stCondLst>
                                            <p:cond delay="0"/>
                                          </p:stCondLst>
                                        </p:cTn>
                                        <p:tgtEl>
                                          <p:spTgt spid="3195"/>
                                        </p:tgtEl>
                                        <p:attrNameLst>
                                          <p:attrName>style.visibility</p:attrName>
                                        </p:attrNameLst>
                                      </p:cBhvr>
                                      <p:to>
                                        <p:strVal val="visible"/>
                                      </p:to>
                                    </p:set>
                                  </p:childTnLst>
                                </p:cTn>
                              </p:par>
                            </p:childTnLst>
                          </p:cTn>
                        </p:par>
                        <p:par>
                          <p:cTn id="413" fill="hold">
                            <p:stCondLst>
                              <p:cond delay="10500"/>
                            </p:stCondLst>
                            <p:childTnLst>
                              <p:par>
                                <p:cTn id="414" presetID="1" presetClass="entr" presetSubtype="0" fill="hold" grpId="0" nodeType="afterEffect">
                                  <p:stCondLst>
                                    <p:cond delay="250"/>
                                  </p:stCondLst>
                                  <p:childTnLst>
                                    <p:set>
                                      <p:cBhvr>
                                        <p:cTn id="415" dur="1" fill="hold">
                                          <p:stCondLst>
                                            <p:cond delay="0"/>
                                          </p:stCondLst>
                                        </p:cTn>
                                        <p:tgtEl>
                                          <p:spTgt spid="3196"/>
                                        </p:tgtEl>
                                        <p:attrNameLst>
                                          <p:attrName>style.visibility</p:attrName>
                                        </p:attrNameLst>
                                      </p:cBhvr>
                                      <p:to>
                                        <p:strVal val="visible"/>
                                      </p:to>
                                    </p:set>
                                  </p:childTnLst>
                                </p:cTn>
                              </p:par>
                            </p:childTnLst>
                          </p:cTn>
                        </p:par>
                        <p:par>
                          <p:cTn id="416" fill="hold">
                            <p:stCondLst>
                              <p:cond delay="10750"/>
                            </p:stCondLst>
                            <p:childTnLst>
                              <p:par>
                                <p:cTn id="417" presetID="1" presetClass="entr" presetSubtype="0" fill="hold" grpId="0" nodeType="afterEffect">
                                  <p:stCondLst>
                                    <p:cond delay="250"/>
                                  </p:stCondLst>
                                  <p:childTnLst>
                                    <p:set>
                                      <p:cBhvr>
                                        <p:cTn id="418" dur="1" fill="hold">
                                          <p:stCondLst>
                                            <p:cond delay="0"/>
                                          </p:stCondLst>
                                        </p:cTn>
                                        <p:tgtEl>
                                          <p:spTgt spid="3197"/>
                                        </p:tgtEl>
                                        <p:attrNameLst>
                                          <p:attrName>style.visibility</p:attrName>
                                        </p:attrNameLst>
                                      </p:cBhvr>
                                      <p:to>
                                        <p:strVal val="visible"/>
                                      </p:to>
                                    </p:set>
                                  </p:childTnLst>
                                </p:cTn>
                              </p:par>
                            </p:childTnLst>
                          </p:cTn>
                        </p:par>
                        <p:par>
                          <p:cTn id="419" fill="hold">
                            <p:stCondLst>
                              <p:cond delay="11000"/>
                            </p:stCondLst>
                            <p:childTnLst>
                              <p:par>
                                <p:cTn id="420" presetID="1" presetClass="entr" presetSubtype="0" fill="hold" grpId="0" nodeType="afterEffect">
                                  <p:stCondLst>
                                    <p:cond delay="250"/>
                                  </p:stCondLst>
                                  <p:childTnLst>
                                    <p:set>
                                      <p:cBhvr>
                                        <p:cTn id="421" dur="1" fill="hold">
                                          <p:stCondLst>
                                            <p:cond delay="0"/>
                                          </p:stCondLst>
                                        </p:cTn>
                                        <p:tgtEl>
                                          <p:spTgt spid="3198"/>
                                        </p:tgtEl>
                                        <p:attrNameLst>
                                          <p:attrName>style.visibility</p:attrName>
                                        </p:attrNameLst>
                                      </p:cBhvr>
                                      <p:to>
                                        <p:strVal val="visible"/>
                                      </p:to>
                                    </p:set>
                                  </p:childTnLst>
                                </p:cTn>
                              </p:par>
                            </p:childTnLst>
                          </p:cTn>
                        </p:par>
                        <p:par>
                          <p:cTn id="422" fill="hold">
                            <p:stCondLst>
                              <p:cond delay="11250"/>
                            </p:stCondLst>
                            <p:childTnLst>
                              <p:par>
                                <p:cTn id="423" presetID="1" presetClass="entr" presetSubtype="0" fill="hold" grpId="0" nodeType="afterEffect">
                                  <p:stCondLst>
                                    <p:cond delay="250"/>
                                  </p:stCondLst>
                                  <p:childTnLst>
                                    <p:set>
                                      <p:cBhvr>
                                        <p:cTn id="424" dur="1" fill="hold">
                                          <p:stCondLst>
                                            <p:cond delay="0"/>
                                          </p:stCondLst>
                                        </p:cTn>
                                        <p:tgtEl>
                                          <p:spTgt spid="3199"/>
                                        </p:tgtEl>
                                        <p:attrNameLst>
                                          <p:attrName>style.visibility</p:attrName>
                                        </p:attrNameLst>
                                      </p:cBhvr>
                                      <p:to>
                                        <p:strVal val="visible"/>
                                      </p:to>
                                    </p:set>
                                  </p:childTnLst>
                                </p:cTn>
                              </p:par>
                            </p:childTnLst>
                          </p:cTn>
                        </p:par>
                        <p:par>
                          <p:cTn id="425" fill="hold">
                            <p:stCondLst>
                              <p:cond delay="11500"/>
                            </p:stCondLst>
                            <p:childTnLst>
                              <p:par>
                                <p:cTn id="426" presetID="1" presetClass="entr" presetSubtype="0" fill="hold" grpId="0" nodeType="afterEffect">
                                  <p:stCondLst>
                                    <p:cond delay="250"/>
                                  </p:stCondLst>
                                  <p:childTnLst>
                                    <p:set>
                                      <p:cBhvr>
                                        <p:cTn id="427" dur="1" fill="hold">
                                          <p:stCondLst>
                                            <p:cond delay="0"/>
                                          </p:stCondLst>
                                        </p:cTn>
                                        <p:tgtEl>
                                          <p:spTgt spid="3200"/>
                                        </p:tgtEl>
                                        <p:attrNameLst>
                                          <p:attrName>style.visibility</p:attrName>
                                        </p:attrNameLst>
                                      </p:cBhvr>
                                      <p:to>
                                        <p:strVal val="visible"/>
                                      </p:to>
                                    </p:set>
                                  </p:childTnLst>
                                </p:cTn>
                              </p:par>
                            </p:childTnLst>
                          </p:cTn>
                        </p:par>
                        <p:par>
                          <p:cTn id="428" fill="hold">
                            <p:stCondLst>
                              <p:cond delay="11750"/>
                            </p:stCondLst>
                            <p:childTnLst>
                              <p:par>
                                <p:cTn id="429" presetID="1" presetClass="entr" presetSubtype="0" fill="hold" grpId="0" nodeType="afterEffect">
                                  <p:stCondLst>
                                    <p:cond delay="250"/>
                                  </p:stCondLst>
                                  <p:childTnLst>
                                    <p:set>
                                      <p:cBhvr>
                                        <p:cTn id="430" dur="1" fill="hold">
                                          <p:stCondLst>
                                            <p:cond delay="0"/>
                                          </p:stCondLst>
                                        </p:cTn>
                                        <p:tgtEl>
                                          <p:spTgt spid="3201"/>
                                        </p:tgtEl>
                                        <p:attrNameLst>
                                          <p:attrName>style.visibility</p:attrName>
                                        </p:attrNameLst>
                                      </p:cBhvr>
                                      <p:to>
                                        <p:strVal val="visible"/>
                                      </p:to>
                                    </p:set>
                                  </p:childTnLst>
                                </p:cTn>
                              </p:par>
                            </p:childTnLst>
                          </p:cTn>
                        </p:par>
                        <p:par>
                          <p:cTn id="431" fill="hold">
                            <p:stCondLst>
                              <p:cond delay="12000"/>
                            </p:stCondLst>
                            <p:childTnLst>
                              <p:par>
                                <p:cTn id="432" presetID="1" presetClass="entr" presetSubtype="0" fill="hold" grpId="0" nodeType="afterEffect">
                                  <p:stCondLst>
                                    <p:cond delay="250"/>
                                  </p:stCondLst>
                                  <p:childTnLst>
                                    <p:set>
                                      <p:cBhvr>
                                        <p:cTn id="433" dur="1" fill="hold">
                                          <p:stCondLst>
                                            <p:cond delay="0"/>
                                          </p:stCondLst>
                                        </p:cTn>
                                        <p:tgtEl>
                                          <p:spTgt spid="3202"/>
                                        </p:tgtEl>
                                        <p:attrNameLst>
                                          <p:attrName>style.visibility</p:attrName>
                                        </p:attrNameLst>
                                      </p:cBhvr>
                                      <p:to>
                                        <p:strVal val="visible"/>
                                      </p:to>
                                    </p:set>
                                  </p:childTnLst>
                                </p:cTn>
                              </p:par>
                            </p:childTnLst>
                          </p:cTn>
                        </p:par>
                        <p:par>
                          <p:cTn id="434" fill="hold">
                            <p:stCondLst>
                              <p:cond delay="12250"/>
                            </p:stCondLst>
                            <p:childTnLst>
                              <p:par>
                                <p:cTn id="435" presetID="1" presetClass="entr" presetSubtype="0" fill="hold" grpId="0" nodeType="afterEffect">
                                  <p:stCondLst>
                                    <p:cond delay="250"/>
                                  </p:stCondLst>
                                  <p:childTnLst>
                                    <p:set>
                                      <p:cBhvr>
                                        <p:cTn id="436" dur="1" fill="hold">
                                          <p:stCondLst>
                                            <p:cond delay="0"/>
                                          </p:stCondLst>
                                        </p:cTn>
                                        <p:tgtEl>
                                          <p:spTgt spid="3203"/>
                                        </p:tgtEl>
                                        <p:attrNameLst>
                                          <p:attrName>style.visibility</p:attrName>
                                        </p:attrNameLst>
                                      </p:cBhvr>
                                      <p:to>
                                        <p:strVal val="visible"/>
                                      </p:to>
                                    </p:set>
                                  </p:childTnLst>
                                </p:cTn>
                              </p:par>
                            </p:childTnLst>
                          </p:cTn>
                        </p:par>
                        <p:par>
                          <p:cTn id="437" fill="hold">
                            <p:stCondLst>
                              <p:cond delay="12500"/>
                            </p:stCondLst>
                            <p:childTnLst>
                              <p:par>
                                <p:cTn id="438" presetID="1" presetClass="entr" presetSubtype="0" fill="hold" grpId="0" nodeType="afterEffect">
                                  <p:stCondLst>
                                    <p:cond delay="250"/>
                                  </p:stCondLst>
                                  <p:childTnLst>
                                    <p:set>
                                      <p:cBhvr>
                                        <p:cTn id="439" dur="1" fill="hold">
                                          <p:stCondLst>
                                            <p:cond delay="0"/>
                                          </p:stCondLst>
                                        </p:cTn>
                                        <p:tgtEl>
                                          <p:spTgt spid="3204"/>
                                        </p:tgtEl>
                                        <p:attrNameLst>
                                          <p:attrName>style.visibility</p:attrName>
                                        </p:attrNameLst>
                                      </p:cBhvr>
                                      <p:to>
                                        <p:strVal val="visible"/>
                                      </p:to>
                                    </p:set>
                                  </p:childTnLst>
                                </p:cTn>
                              </p:par>
                            </p:childTnLst>
                          </p:cTn>
                        </p:par>
                        <p:par>
                          <p:cTn id="440" fill="hold">
                            <p:stCondLst>
                              <p:cond delay="12750"/>
                            </p:stCondLst>
                            <p:childTnLst>
                              <p:par>
                                <p:cTn id="441" presetID="1" presetClass="entr" presetSubtype="0" fill="hold" grpId="0" nodeType="afterEffect">
                                  <p:stCondLst>
                                    <p:cond delay="250"/>
                                  </p:stCondLst>
                                  <p:childTnLst>
                                    <p:set>
                                      <p:cBhvr>
                                        <p:cTn id="442" dur="1" fill="hold">
                                          <p:stCondLst>
                                            <p:cond delay="0"/>
                                          </p:stCondLst>
                                        </p:cTn>
                                        <p:tgtEl>
                                          <p:spTgt spid="3205"/>
                                        </p:tgtEl>
                                        <p:attrNameLst>
                                          <p:attrName>style.visibility</p:attrName>
                                        </p:attrNameLst>
                                      </p:cBhvr>
                                      <p:to>
                                        <p:strVal val="visible"/>
                                      </p:to>
                                    </p:set>
                                  </p:childTnLst>
                                </p:cTn>
                              </p:par>
                            </p:childTnLst>
                          </p:cTn>
                        </p:par>
                        <p:par>
                          <p:cTn id="443" fill="hold">
                            <p:stCondLst>
                              <p:cond delay="13000"/>
                            </p:stCondLst>
                            <p:childTnLst>
                              <p:par>
                                <p:cTn id="444" presetID="1" presetClass="entr" presetSubtype="0" fill="hold" grpId="0" nodeType="afterEffect">
                                  <p:stCondLst>
                                    <p:cond delay="250"/>
                                  </p:stCondLst>
                                  <p:childTnLst>
                                    <p:set>
                                      <p:cBhvr>
                                        <p:cTn id="445" dur="1" fill="hold">
                                          <p:stCondLst>
                                            <p:cond delay="0"/>
                                          </p:stCondLst>
                                        </p:cTn>
                                        <p:tgtEl>
                                          <p:spTgt spid="3206"/>
                                        </p:tgtEl>
                                        <p:attrNameLst>
                                          <p:attrName>style.visibility</p:attrName>
                                        </p:attrNameLst>
                                      </p:cBhvr>
                                      <p:to>
                                        <p:strVal val="visible"/>
                                      </p:to>
                                    </p:set>
                                  </p:childTnLst>
                                </p:cTn>
                              </p:par>
                            </p:childTnLst>
                          </p:cTn>
                        </p:par>
                        <p:par>
                          <p:cTn id="446" fill="hold">
                            <p:stCondLst>
                              <p:cond delay="13250"/>
                            </p:stCondLst>
                            <p:childTnLst>
                              <p:par>
                                <p:cTn id="447" presetID="1" presetClass="entr" presetSubtype="0" fill="hold" grpId="0" nodeType="afterEffect">
                                  <p:stCondLst>
                                    <p:cond delay="250"/>
                                  </p:stCondLst>
                                  <p:childTnLst>
                                    <p:set>
                                      <p:cBhvr>
                                        <p:cTn id="448" dur="1" fill="hold">
                                          <p:stCondLst>
                                            <p:cond delay="0"/>
                                          </p:stCondLst>
                                        </p:cTn>
                                        <p:tgtEl>
                                          <p:spTgt spid="3207"/>
                                        </p:tgtEl>
                                        <p:attrNameLst>
                                          <p:attrName>style.visibility</p:attrName>
                                        </p:attrNameLst>
                                      </p:cBhvr>
                                      <p:to>
                                        <p:strVal val="visible"/>
                                      </p:to>
                                    </p:set>
                                  </p:childTnLst>
                                </p:cTn>
                              </p:par>
                            </p:childTnLst>
                          </p:cTn>
                        </p:par>
                        <p:par>
                          <p:cTn id="449" fill="hold">
                            <p:stCondLst>
                              <p:cond delay="13500"/>
                            </p:stCondLst>
                            <p:childTnLst>
                              <p:par>
                                <p:cTn id="450" presetID="1" presetClass="entr" presetSubtype="0" fill="hold" grpId="0" nodeType="afterEffect">
                                  <p:stCondLst>
                                    <p:cond delay="250"/>
                                  </p:stCondLst>
                                  <p:childTnLst>
                                    <p:set>
                                      <p:cBhvr>
                                        <p:cTn id="451" dur="1" fill="hold">
                                          <p:stCondLst>
                                            <p:cond delay="0"/>
                                          </p:stCondLst>
                                        </p:cTn>
                                        <p:tgtEl>
                                          <p:spTgt spid="3208"/>
                                        </p:tgtEl>
                                        <p:attrNameLst>
                                          <p:attrName>style.visibility</p:attrName>
                                        </p:attrNameLst>
                                      </p:cBhvr>
                                      <p:to>
                                        <p:strVal val="visible"/>
                                      </p:to>
                                    </p:set>
                                  </p:childTnLst>
                                </p:cTn>
                              </p:par>
                            </p:childTnLst>
                          </p:cTn>
                        </p:par>
                        <p:par>
                          <p:cTn id="452" fill="hold">
                            <p:stCondLst>
                              <p:cond delay="13750"/>
                            </p:stCondLst>
                            <p:childTnLst>
                              <p:par>
                                <p:cTn id="453" presetID="1" presetClass="entr" presetSubtype="0" fill="hold" grpId="0" nodeType="afterEffect">
                                  <p:stCondLst>
                                    <p:cond delay="250"/>
                                  </p:stCondLst>
                                  <p:childTnLst>
                                    <p:set>
                                      <p:cBhvr>
                                        <p:cTn id="454" dur="1" fill="hold">
                                          <p:stCondLst>
                                            <p:cond delay="0"/>
                                          </p:stCondLst>
                                        </p:cTn>
                                        <p:tgtEl>
                                          <p:spTgt spid="3209"/>
                                        </p:tgtEl>
                                        <p:attrNameLst>
                                          <p:attrName>style.visibility</p:attrName>
                                        </p:attrNameLst>
                                      </p:cBhvr>
                                      <p:to>
                                        <p:strVal val="visible"/>
                                      </p:to>
                                    </p:set>
                                  </p:childTnLst>
                                </p:cTn>
                              </p:par>
                            </p:childTnLst>
                          </p:cTn>
                        </p:par>
                        <p:par>
                          <p:cTn id="455" fill="hold">
                            <p:stCondLst>
                              <p:cond delay="14000"/>
                            </p:stCondLst>
                            <p:childTnLst>
                              <p:par>
                                <p:cTn id="456" presetID="1" presetClass="entr" presetSubtype="0" fill="hold" grpId="0" nodeType="afterEffect">
                                  <p:stCondLst>
                                    <p:cond delay="250"/>
                                  </p:stCondLst>
                                  <p:childTnLst>
                                    <p:set>
                                      <p:cBhvr>
                                        <p:cTn id="457" dur="1" fill="hold">
                                          <p:stCondLst>
                                            <p:cond delay="0"/>
                                          </p:stCondLst>
                                        </p:cTn>
                                        <p:tgtEl>
                                          <p:spTgt spid="3210"/>
                                        </p:tgtEl>
                                        <p:attrNameLst>
                                          <p:attrName>style.visibility</p:attrName>
                                        </p:attrNameLst>
                                      </p:cBhvr>
                                      <p:to>
                                        <p:strVal val="visible"/>
                                      </p:to>
                                    </p:set>
                                  </p:childTnLst>
                                </p:cTn>
                              </p:par>
                            </p:childTnLst>
                          </p:cTn>
                        </p:par>
                        <p:par>
                          <p:cTn id="458" fill="hold">
                            <p:stCondLst>
                              <p:cond delay="14250"/>
                            </p:stCondLst>
                            <p:childTnLst>
                              <p:par>
                                <p:cTn id="459" presetID="1" presetClass="entr" presetSubtype="0" fill="hold" grpId="0" nodeType="afterEffect">
                                  <p:stCondLst>
                                    <p:cond delay="250"/>
                                  </p:stCondLst>
                                  <p:childTnLst>
                                    <p:set>
                                      <p:cBhvr>
                                        <p:cTn id="460" dur="1" fill="hold">
                                          <p:stCondLst>
                                            <p:cond delay="0"/>
                                          </p:stCondLst>
                                        </p:cTn>
                                        <p:tgtEl>
                                          <p:spTgt spid="3211"/>
                                        </p:tgtEl>
                                        <p:attrNameLst>
                                          <p:attrName>style.visibility</p:attrName>
                                        </p:attrNameLst>
                                      </p:cBhvr>
                                      <p:to>
                                        <p:strVal val="visible"/>
                                      </p:to>
                                    </p:set>
                                  </p:childTnLst>
                                </p:cTn>
                              </p:par>
                            </p:childTnLst>
                          </p:cTn>
                        </p:par>
                        <p:par>
                          <p:cTn id="461" fill="hold">
                            <p:stCondLst>
                              <p:cond delay="14500"/>
                            </p:stCondLst>
                            <p:childTnLst>
                              <p:par>
                                <p:cTn id="462" presetID="1" presetClass="entr" presetSubtype="0" fill="hold" grpId="0" nodeType="afterEffect">
                                  <p:stCondLst>
                                    <p:cond delay="250"/>
                                  </p:stCondLst>
                                  <p:childTnLst>
                                    <p:set>
                                      <p:cBhvr>
                                        <p:cTn id="463" dur="1" fill="hold">
                                          <p:stCondLst>
                                            <p:cond delay="0"/>
                                          </p:stCondLst>
                                        </p:cTn>
                                        <p:tgtEl>
                                          <p:spTgt spid="3212"/>
                                        </p:tgtEl>
                                        <p:attrNameLst>
                                          <p:attrName>style.visibility</p:attrName>
                                        </p:attrNameLst>
                                      </p:cBhvr>
                                      <p:to>
                                        <p:strVal val="visible"/>
                                      </p:to>
                                    </p:set>
                                  </p:childTnLst>
                                </p:cTn>
                              </p:par>
                            </p:childTnLst>
                          </p:cTn>
                        </p:par>
                        <p:par>
                          <p:cTn id="464" fill="hold">
                            <p:stCondLst>
                              <p:cond delay="14750"/>
                            </p:stCondLst>
                            <p:childTnLst>
                              <p:par>
                                <p:cTn id="465" presetID="1" presetClass="entr" presetSubtype="0" fill="hold" grpId="0" nodeType="afterEffect">
                                  <p:stCondLst>
                                    <p:cond delay="250"/>
                                  </p:stCondLst>
                                  <p:childTnLst>
                                    <p:set>
                                      <p:cBhvr>
                                        <p:cTn id="466" dur="1" fill="hold">
                                          <p:stCondLst>
                                            <p:cond delay="0"/>
                                          </p:stCondLst>
                                        </p:cTn>
                                        <p:tgtEl>
                                          <p:spTgt spid="3213"/>
                                        </p:tgtEl>
                                        <p:attrNameLst>
                                          <p:attrName>style.visibility</p:attrName>
                                        </p:attrNameLst>
                                      </p:cBhvr>
                                      <p:to>
                                        <p:strVal val="visible"/>
                                      </p:to>
                                    </p:set>
                                  </p:childTnLst>
                                </p:cTn>
                              </p:par>
                            </p:childTnLst>
                          </p:cTn>
                        </p:par>
                        <p:par>
                          <p:cTn id="467" fill="hold">
                            <p:stCondLst>
                              <p:cond delay="15000"/>
                            </p:stCondLst>
                            <p:childTnLst>
                              <p:par>
                                <p:cTn id="468" presetID="1" presetClass="entr" presetSubtype="0" fill="hold" grpId="0" nodeType="afterEffect">
                                  <p:stCondLst>
                                    <p:cond delay="250"/>
                                  </p:stCondLst>
                                  <p:childTnLst>
                                    <p:set>
                                      <p:cBhvr>
                                        <p:cTn id="469" dur="1" fill="hold">
                                          <p:stCondLst>
                                            <p:cond delay="0"/>
                                          </p:stCondLst>
                                        </p:cTn>
                                        <p:tgtEl>
                                          <p:spTgt spid="3214"/>
                                        </p:tgtEl>
                                        <p:attrNameLst>
                                          <p:attrName>style.visibility</p:attrName>
                                        </p:attrNameLst>
                                      </p:cBhvr>
                                      <p:to>
                                        <p:strVal val="visible"/>
                                      </p:to>
                                    </p:set>
                                  </p:childTnLst>
                                </p:cTn>
                              </p:par>
                            </p:childTnLst>
                          </p:cTn>
                        </p:par>
                        <p:par>
                          <p:cTn id="470" fill="hold">
                            <p:stCondLst>
                              <p:cond delay="15250"/>
                            </p:stCondLst>
                            <p:childTnLst>
                              <p:par>
                                <p:cTn id="471" presetID="1" presetClass="entr" presetSubtype="0" fill="hold" grpId="0" nodeType="afterEffect">
                                  <p:stCondLst>
                                    <p:cond delay="250"/>
                                  </p:stCondLst>
                                  <p:childTnLst>
                                    <p:set>
                                      <p:cBhvr>
                                        <p:cTn id="472" dur="1" fill="hold">
                                          <p:stCondLst>
                                            <p:cond delay="0"/>
                                          </p:stCondLst>
                                        </p:cTn>
                                        <p:tgtEl>
                                          <p:spTgt spid="3215"/>
                                        </p:tgtEl>
                                        <p:attrNameLst>
                                          <p:attrName>style.visibility</p:attrName>
                                        </p:attrNameLst>
                                      </p:cBhvr>
                                      <p:to>
                                        <p:strVal val="visible"/>
                                      </p:to>
                                    </p:set>
                                  </p:childTnLst>
                                </p:cTn>
                              </p:par>
                            </p:childTnLst>
                          </p:cTn>
                        </p:par>
                        <p:par>
                          <p:cTn id="473" fill="hold">
                            <p:stCondLst>
                              <p:cond delay="15500"/>
                            </p:stCondLst>
                            <p:childTnLst>
                              <p:par>
                                <p:cTn id="474" presetID="1" presetClass="entr" presetSubtype="0" fill="hold" grpId="0" nodeType="afterEffect">
                                  <p:stCondLst>
                                    <p:cond delay="250"/>
                                  </p:stCondLst>
                                  <p:childTnLst>
                                    <p:set>
                                      <p:cBhvr>
                                        <p:cTn id="475" dur="1" fill="hold">
                                          <p:stCondLst>
                                            <p:cond delay="0"/>
                                          </p:stCondLst>
                                        </p:cTn>
                                        <p:tgtEl>
                                          <p:spTgt spid="3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6" grpId="0" animBg="1"/>
      <p:bldP spid="17" grpId="0" animBg="1"/>
      <p:bldP spid="18" grpId="0" animBg="1"/>
      <p:bldP spid="27" grpId="0" animBg="1"/>
      <p:bldP spid="28" grpId="0" animBg="1"/>
      <p:bldP spid="33" grpId="0" animBg="1"/>
      <p:bldP spid="39" grpId="0" animBg="1"/>
      <p:bldP spid="40" grpId="0" animBg="1"/>
      <p:bldP spid="41" grpId="0" animBg="1"/>
      <p:bldP spid="45" grpId="0" animBg="1"/>
      <p:bldP spid="63" grpId="0" animBg="1"/>
      <p:bldP spid="1045" grpId="0" animBg="1"/>
      <p:bldP spid="1046" grpId="0" animBg="1"/>
      <p:bldP spid="1047" grpId="0" animBg="1"/>
      <p:bldP spid="1048" grpId="0" animBg="1"/>
      <p:bldP spid="1049" grpId="0" animBg="1"/>
      <p:bldP spid="1050" grpId="0" animBg="1"/>
      <p:bldP spid="1051" grpId="0" animBg="1"/>
      <p:bldP spid="1052" grpId="0" animBg="1"/>
      <p:bldP spid="1053" grpId="0" animBg="1"/>
      <p:bldP spid="1054" grpId="0" animBg="1"/>
      <p:bldP spid="1055" grpId="0" animBg="1"/>
      <p:bldP spid="1056" grpId="0" animBg="1"/>
      <p:bldP spid="1057" grpId="0" animBg="1"/>
      <p:bldP spid="1058" grpId="0" animBg="1"/>
      <p:bldP spid="1059" grpId="0" animBg="1"/>
      <p:bldP spid="1060" grpId="0" animBg="1"/>
      <p:bldP spid="1063" grpId="0" animBg="1"/>
      <p:bldP spid="1064" grpId="0" animBg="1"/>
      <p:bldP spid="1065" grpId="0" animBg="1"/>
      <p:bldP spid="1066" grpId="0" animBg="1"/>
      <p:bldP spid="1067" grpId="0" animBg="1"/>
      <p:bldP spid="1068" grpId="0" animBg="1"/>
      <p:bldP spid="1069" grpId="0" animBg="1"/>
      <p:bldP spid="1070" grpId="0" animBg="1"/>
      <p:bldP spid="1077" grpId="0" animBg="1"/>
      <p:bldP spid="1078" grpId="0" animBg="1"/>
      <p:bldP spid="1079" grpId="0" animBg="1"/>
      <p:bldP spid="1080" grpId="0" animBg="1"/>
      <p:bldP spid="1081" grpId="0" animBg="1"/>
      <p:bldP spid="1082" grpId="0" animBg="1"/>
      <p:bldP spid="1083" grpId="0" animBg="1"/>
      <p:bldP spid="1084" grpId="0" animBg="1"/>
      <p:bldP spid="1085" grpId="0" animBg="1"/>
      <p:bldP spid="1086" grpId="0" animBg="1"/>
      <p:bldP spid="1087" grpId="0" animBg="1"/>
      <p:bldP spid="3072" grpId="0" animBg="1"/>
      <p:bldP spid="3073" grpId="0" animBg="1"/>
      <p:bldP spid="3075" grpId="0" animBg="1"/>
      <p:bldP spid="3076" grpId="0" animBg="1"/>
      <p:bldP spid="3077" grpId="0" animBg="1"/>
      <p:bldP spid="3078" grpId="0" animBg="1"/>
      <p:bldP spid="3079" grpId="0" animBg="1"/>
      <p:bldP spid="3081" grpId="0" animBg="1"/>
      <p:bldP spid="3082" grpId="0" animBg="1"/>
      <p:bldP spid="3083" grpId="0" animBg="1"/>
      <p:bldP spid="3084" grpId="0" animBg="1"/>
      <p:bldP spid="3085" grpId="0" animBg="1"/>
      <p:bldP spid="3086" grpId="0" animBg="1"/>
      <p:bldP spid="3125" grpId="0" animBg="1"/>
      <p:bldP spid="3126" grpId="0" animBg="1"/>
      <p:bldP spid="3127" grpId="0" animBg="1"/>
      <p:bldP spid="3128" grpId="0" animBg="1"/>
      <p:bldP spid="3129" grpId="0" animBg="1"/>
      <p:bldP spid="3130" grpId="0" animBg="1"/>
      <p:bldP spid="3131" grpId="0" animBg="1"/>
      <p:bldP spid="3132" grpId="0" animBg="1"/>
      <p:bldP spid="3133" grpId="0" animBg="1"/>
      <p:bldP spid="3134" grpId="0" animBg="1"/>
      <p:bldP spid="3135" grpId="0" animBg="1"/>
      <p:bldP spid="3136" grpId="0" animBg="1"/>
      <p:bldP spid="3137" grpId="0" animBg="1"/>
      <p:bldP spid="3138" grpId="0" animBg="1"/>
      <p:bldP spid="3139" grpId="0" animBg="1"/>
      <p:bldP spid="3140" grpId="0" animBg="1"/>
      <p:bldP spid="3141" grpId="0" animBg="1"/>
      <p:bldP spid="3142" grpId="0" animBg="1"/>
      <p:bldP spid="3143" grpId="0" animBg="1"/>
      <p:bldP spid="3144" grpId="0" animBg="1"/>
      <p:bldP spid="3145" grpId="0" animBg="1"/>
      <p:bldP spid="3146" grpId="0" animBg="1"/>
      <p:bldP spid="3147" grpId="0" animBg="1"/>
      <p:bldP spid="3148" grpId="0" animBg="1"/>
      <p:bldP spid="3149" grpId="0" animBg="1"/>
      <p:bldP spid="3150" grpId="0" animBg="1"/>
      <p:bldP spid="3151" grpId="0" animBg="1"/>
      <p:bldP spid="3152" grpId="0" animBg="1"/>
      <p:bldP spid="3153" grpId="0" animBg="1"/>
      <p:bldP spid="3154" grpId="0" animBg="1"/>
      <p:bldP spid="3155" grpId="0" animBg="1"/>
      <p:bldP spid="3156" grpId="0" animBg="1"/>
      <p:bldP spid="3162" grpId="0" animBg="1"/>
      <p:bldP spid="3163" grpId="0" animBg="1"/>
      <p:bldP spid="3164" grpId="0" animBg="1"/>
      <p:bldP spid="3165" grpId="0" animBg="1"/>
      <p:bldP spid="3166" grpId="0" animBg="1"/>
      <p:bldP spid="3167" grpId="0" animBg="1"/>
      <p:bldP spid="3168" grpId="0" animBg="1"/>
      <p:bldP spid="3169" grpId="0" animBg="1"/>
      <p:bldP spid="3170" grpId="0" animBg="1"/>
      <p:bldP spid="3171" grpId="0" animBg="1"/>
      <p:bldP spid="3172" grpId="0" animBg="1"/>
      <p:bldP spid="3173" grpId="0" animBg="1"/>
      <p:bldP spid="3174" grpId="0" animBg="1"/>
      <p:bldP spid="3175" grpId="0" animBg="1"/>
      <p:bldP spid="3176" grpId="0" animBg="1"/>
      <p:bldP spid="3177" grpId="0" animBg="1"/>
      <p:bldP spid="3178" grpId="0" animBg="1"/>
      <p:bldP spid="3179" grpId="0" animBg="1"/>
      <p:bldP spid="3180" grpId="0" animBg="1"/>
      <p:bldP spid="3181" grpId="0" animBg="1"/>
      <p:bldP spid="3182" grpId="0" animBg="1"/>
      <p:bldP spid="3183" grpId="0" animBg="1"/>
      <p:bldP spid="3184" grpId="0" animBg="1"/>
      <p:bldP spid="3185" grpId="0" animBg="1"/>
      <p:bldP spid="3186" grpId="0" animBg="1"/>
      <p:bldP spid="3187" grpId="0" animBg="1"/>
      <p:bldP spid="3188" grpId="0" animBg="1"/>
      <p:bldP spid="3189" grpId="0" animBg="1"/>
      <p:bldP spid="3190" grpId="0" animBg="1"/>
      <p:bldP spid="3191" grpId="0" animBg="1"/>
      <p:bldP spid="3192" grpId="0" animBg="1"/>
      <p:bldP spid="3193" grpId="0" animBg="1"/>
      <p:bldP spid="3194" grpId="0" animBg="1"/>
      <p:bldP spid="3195" grpId="0" animBg="1"/>
      <p:bldP spid="3196" grpId="0" animBg="1"/>
      <p:bldP spid="3197" grpId="0" animBg="1"/>
      <p:bldP spid="3198" grpId="0" animBg="1"/>
      <p:bldP spid="3199" grpId="0" animBg="1"/>
      <p:bldP spid="3200" grpId="0" animBg="1"/>
      <p:bldP spid="3201" grpId="0" animBg="1"/>
      <p:bldP spid="3202" grpId="0" animBg="1"/>
      <p:bldP spid="3203" grpId="0" animBg="1"/>
      <p:bldP spid="3204" grpId="0" animBg="1"/>
      <p:bldP spid="3205" grpId="0" animBg="1"/>
      <p:bldP spid="3206" grpId="0" animBg="1"/>
      <p:bldP spid="3207" grpId="0" animBg="1"/>
      <p:bldP spid="3208" grpId="0" animBg="1"/>
      <p:bldP spid="3209" grpId="0" animBg="1"/>
      <p:bldP spid="3210" grpId="0" animBg="1"/>
      <p:bldP spid="3211" grpId="0" animBg="1"/>
      <p:bldP spid="3212" grpId="0" animBg="1"/>
      <p:bldP spid="3213" grpId="0" animBg="1"/>
      <p:bldP spid="3214" grpId="0" animBg="1"/>
      <p:bldP spid="3215" grpId="0" animBg="1"/>
      <p:bldP spid="3216"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E57D0D-19F9-8EDF-F8B1-D03430BB0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D2BA3-DA3E-9B61-49C7-D72F1AA7DA86}"/>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8" name="Oval 7">
            <a:extLst>
              <a:ext uri="{FF2B5EF4-FFF2-40B4-BE49-F238E27FC236}">
                <a16:creationId xmlns:a16="http://schemas.microsoft.com/office/drawing/2014/main" id="{7E1BD2C8-7B4D-FF78-FB5E-212683209CA6}"/>
              </a:ext>
            </a:extLst>
          </p:cNvPr>
          <p:cNvSpPr>
            <a:spLocks noChangeAspect="1"/>
          </p:cNvSpPr>
          <p:nvPr/>
        </p:nvSpPr>
        <p:spPr>
          <a:xfrm>
            <a:off x="3122422" y="375466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B9433F-422E-28EB-B720-A414FC772834}"/>
              </a:ext>
            </a:extLst>
          </p:cNvPr>
          <p:cNvSpPr>
            <a:spLocks noChangeAspect="1"/>
          </p:cNvSpPr>
          <p:nvPr/>
        </p:nvSpPr>
        <p:spPr>
          <a:xfrm>
            <a:off x="1388917" y="289912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1A1788-6558-79E0-3ED1-2E772ABE5C80}"/>
              </a:ext>
            </a:extLst>
          </p:cNvPr>
          <p:cNvSpPr>
            <a:spLocks noChangeAspect="1"/>
          </p:cNvSpPr>
          <p:nvPr/>
        </p:nvSpPr>
        <p:spPr>
          <a:xfrm>
            <a:off x="2615621" y="304095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339FD54-3DC4-00EA-F41C-0BACC5287F1F}"/>
              </a:ext>
            </a:extLst>
          </p:cNvPr>
          <p:cNvSpPr>
            <a:spLocks noChangeAspect="1"/>
          </p:cNvSpPr>
          <p:nvPr/>
        </p:nvSpPr>
        <p:spPr>
          <a:xfrm>
            <a:off x="2814169" y="242540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75AC576-17F2-5D13-D669-EBBD19D197D1}"/>
              </a:ext>
            </a:extLst>
          </p:cNvPr>
          <p:cNvSpPr>
            <a:spLocks noChangeAspect="1"/>
          </p:cNvSpPr>
          <p:nvPr/>
        </p:nvSpPr>
        <p:spPr>
          <a:xfrm>
            <a:off x="1535495" y="363474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D82408E-1506-8271-4EE3-7C5037ED3C61}"/>
              </a:ext>
            </a:extLst>
          </p:cNvPr>
          <p:cNvSpPr>
            <a:spLocks noChangeAspect="1"/>
          </p:cNvSpPr>
          <p:nvPr/>
        </p:nvSpPr>
        <p:spPr>
          <a:xfrm>
            <a:off x="2342244" y="405460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DF70437-F7B3-5A61-153C-EB61ED2594DC}"/>
              </a:ext>
            </a:extLst>
          </p:cNvPr>
          <p:cNvSpPr>
            <a:spLocks noChangeAspect="1"/>
          </p:cNvSpPr>
          <p:nvPr/>
        </p:nvSpPr>
        <p:spPr>
          <a:xfrm>
            <a:off x="1519347" y="243213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4F132DE-4537-F9A6-4A8F-10002AA4185A}"/>
              </a:ext>
            </a:extLst>
          </p:cNvPr>
          <p:cNvSpPr>
            <a:spLocks noChangeAspect="1"/>
          </p:cNvSpPr>
          <p:nvPr/>
        </p:nvSpPr>
        <p:spPr>
          <a:xfrm>
            <a:off x="1581615" y="431782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CAC908E7-6EE7-AC3F-61F8-DF31599446D3}"/>
              </a:ext>
            </a:extLst>
          </p:cNvPr>
          <p:cNvGrpSpPr/>
          <p:nvPr/>
        </p:nvGrpSpPr>
        <p:grpSpPr>
          <a:xfrm>
            <a:off x="309443" y="1701478"/>
            <a:ext cx="3857443" cy="3678376"/>
            <a:chOff x="2543357" y="2231923"/>
            <a:chExt cx="3857443" cy="3678376"/>
          </a:xfrm>
        </p:grpSpPr>
        <p:cxnSp>
          <p:nvCxnSpPr>
            <p:cNvPr id="5" name="Straight Connector 4">
              <a:extLst>
                <a:ext uri="{FF2B5EF4-FFF2-40B4-BE49-F238E27FC236}">
                  <a16:creationId xmlns:a16="http://schemas.microsoft.com/office/drawing/2014/main" id="{D03AF69D-7C6D-5013-FA73-DF2F91190F4F}"/>
                </a:ext>
              </a:extLst>
            </p:cNvPr>
            <p:cNvCxnSpPr>
              <a:cxnSpLocks/>
            </p:cNvCxnSpPr>
            <p:nvPr/>
          </p:nvCxnSpPr>
          <p:spPr>
            <a:xfrm>
              <a:off x="3117273" y="2231923"/>
              <a:ext cx="0" cy="3240622"/>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B333924-8BA0-CA06-36FF-1AC8C0F9537C}"/>
                </a:ext>
              </a:extLst>
            </p:cNvPr>
            <p:cNvCxnSpPr>
              <a:cxnSpLocks/>
            </p:cNvCxnSpPr>
            <p:nvPr/>
          </p:nvCxnSpPr>
          <p:spPr>
            <a:xfrm flipH="1">
              <a:off x="3117273" y="5472545"/>
              <a:ext cx="3283527" cy="0"/>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870E3773-E1A8-4E53-C4B6-B6A54400DD85}"/>
                </a:ext>
              </a:extLst>
            </p:cNvPr>
            <p:cNvSpPr txBox="1"/>
            <p:nvPr/>
          </p:nvSpPr>
          <p:spPr>
            <a:xfrm rot="16200000">
              <a:off x="2075440" y="3592899"/>
              <a:ext cx="1305165" cy="369332"/>
            </a:xfrm>
            <a:prstGeom prst="rect">
              <a:avLst/>
            </a:prstGeom>
            <a:noFill/>
          </p:spPr>
          <p:txBody>
            <a:bodyPr wrap="none" rtlCol="0">
              <a:spAutoFit/>
            </a:bodyPr>
            <a:lstStyle/>
            <a:p>
              <a:r>
                <a:rPr lang="en-US" dirty="0"/>
                <a:t>Dimension2</a:t>
              </a:r>
            </a:p>
          </p:txBody>
        </p:sp>
        <p:sp>
          <p:nvSpPr>
            <p:cNvPr id="60" name="TextBox 59">
              <a:extLst>
                <a:ext uri="{FF2B5EF4-FFF2-40B4-BE49-F238E27FC236}">
                  <a16:creationId xmlns:a16="http://schemas.microsoft.com/office/drawing/2014/main" id="{EBD974E0-4788-B00A-E69D-62D01F3EC6B6}"/>
                </a:ext>
              </a:extLst>
            </p:cNvPr>
            <p:cNvSpPr txBox="1"/>
            <p:nvPr/>
          </p:nvSpPr>
          <p:spPr>
            <a:xfrm>
              <a:off x="3815306" y="5540967"/>
              <a:ext cx="1358064" cy="369332"/>
            </a:xfrm>
            <a:prstGeom prst="rect">
              <a:avLst/>
            </a:prstGeom>
            <a:noFill/>
          </p:spPr>
          <p:txBody>
            <a:bodyPr wrap="none" rtlCol="0">
              <a:spAutoFit/>
            </a:bodyPr>
            <a:lstStyle/>
            <a:p>
              <a:r>
                <a:rPr lang="en-US" dirty="0"/>
                <a:t>Dimension 1</a:t>
              </a:r>
            </a:p>
          </p:txBody>
        </p:sp>
      </p:grpSp>
      <p:sp>
        <p:nvSpPr>
          <p:cNvPr id="15" name="TextBox 14">
            <a:extLst>
              <a:ext uri="{FF2B5EF4-FFF2-40B4-BE49-F238E27FC236}">
                <a16:creationId xmlns:a16="http://schemas.microsoft.com/office/drawing/2014/main" id="{6DE96876-B73D-6063-7EB0-DD887B35A59D}"/>
              </a:ext>
            </a:extLst>
          </p:cNvPr>
          <p:cNvSpPr txBox="1"/>
          <p:nvPr/>
        </p:nvSpPr>
        <p:spPr>
          <a:xfrm>
            <a:off x="4011903" y="4661487"/>
            <a:ext cx="184731" cy="369332"/>
          </a:xfrm>
          <a:prstGeom prst="rect">
            <a:avLst/>
          </a:prstGeom>
          <a:noFill/>
        </p:spPr>
        <p:txBody>
          <a:bodyPr wrap="none" rtlCol="0">
            <a:spAutoFit/>
          </a:bodyPr>
          <a:lstStyle/>
          <a:p>
            <a:endParaRPr lang="en-US" dirty="0"/>
          </a:p>
        </p:txBody>
      </p:sp>
      <p:sp>
        <p:nvSpPr>
          <p:cNvPr id="27" name="Oval 26">
            <a:extLst>
              <a:ext uri="{FF2B5EF4-FFF2-40B4-BE49-F238E27FC236}">
                <a16:creationId xmlns:a16="http://schemas.microsoft.com/office/drawing/2014/main" id="{DDB908BF-9EDF-4983-99FC-09A433980529}"/>
              </a:ext>
            </a:extLst>
          </p:cNvPr>
          <p:cNvSpPr>
            <a:spLocks noChangeAspect="1"/>
          </p:cNvSpPr>
          <p:nvPr/>
        </p:nvSpPr>
        <p:spPr>
          <a:xfrm>
            <a:off x="3497477" y="372618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4CFC244-6E1C-FD26-520E-ABB612F55BAB}"/>
              </a:ext>
            </a:extLst>
          </p:cNvPr>
          <p:cNvSpPr>
            <a:spLocks noChangeAspect="1"/>
          </p:cNvSpPr>
          <p:nvPr/>
        </p:nvSpPr>
        <p:spPr>
          <a:xfrm>
            <a:off x="1673854" y="296475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A0C680-576E-D763-B3D2-38D881A55796}"/>
              </a:ext>
            </a:extLst>
          </p:cNvPr>
          <p:cNvSpPr>
            <a:spLocks noChangeAspect="1"/>
          </p:cNvSpPr>
          <p:nvPr/>
        </p:nvSpPr>
        <p:spPr>
          <a:xfrm>
            <a:off x="3255547" y="302352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82CB2B-F101-7445-D8A2-F4ED584C07A9}"/>
              </a:ext>
            </a:extLst>
          </p:cNvPr>
          <p:cNvSpPr>
            <a:spLocks noChangeAspect="1"/>
          </p:cNvSpPr>
          <p:nvPr/>
        </p:nvSpPr>
        <p:spPr>
          <a:xfrm>
            <a:off x="3189224" y="239692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4121DA5-B52A-6DE8-8873-6A7410A42AD3}"/>
              </a:ext>
            </a:extLst>
          </p:cNvPr>
          <p:cNvSpPr>
            <a:spLocks noChangeAspect="1"/>
          </p:cNvSpPr>
          <p:nvPr/>
        </p:nvSpPr>
        <p:spPr>
          <a:xfrm>
            <a:off x="2401512" y="362721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03EDC3-C444-245C-982C-A1E65C6509FF}"/>
              </a:ext>
            </a:extLst>
          </p:cNvPr>
          <p:cNvSpPr>
            <a:spLocks noChangeAspect="1"/>
          </p:cNvSpPr>
          <p:nvPr/>
        </p:nvSpPr>
        <p:spPr>
          <a:xfrm>
            <a:off x="2704929" y="365343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F2790DF-5C74-2BE7-C64A-E4C8913019CD}"/>
              </a:ext>
            </a:extLst>
          </p:cNvPr>
          <p:cNvSpPr>
            <a:spLocks noChangeAspect="1"/>
          </p:cNvSpPr>
          <p:nvPr/>
        </p:nvSpPr>
        <p:spPr>
          <a:xfrm>
            <a:off x="1894402" y="240364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367CBE4-FCB8-13A1-E711-8514762AD9E5}"/>
              </a:ext>
            </a:extLst>
          </p:cNvPr>
          <p:cNvSpPr>
            <a:spLocks noChangeAspect="1"/>
          </p:cNvSpPr>
          <p:nvPr/>
        </p:nvSpPr>
        <p:spPr>
          <a:xfrm>
            <a:off x="1956670" y="428933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Oval 1044">
            <a:extLst>
              <a:ext uri="{FF2B5EF4-FFF2-40B4-BE49-F238E27FC236}">
                <a16:creationId xmlns:a16="http://schemas.microsoft.com/office/drawing/2014/main" id="{8582F7A8-3295-C81A-CABC-02E2E5AC041A}"/>
              </a:ext>
            </a:extLst>
          </p:cNvPr>
          <p:cNvSpPr>
            <a:spLocks noChangeAspect="1"/>
          </p:cNvSpPr>
          <p:nvPr/>
        </p:nvSpPr>
        <p:spPr>
          <a:xfrm>
            <a:off x="3070040" y="422638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9DB0FEF2-51AC-C7A6-2AFC-16871D54F706}"/>
              </a:ext>
            </a:extLst>
          </p:cNvPr>
          <p:cNvSpPr>
            <a:spLocks noChangeAspect="1"/>
          </p:cNvSpPr>
          <p:nvPr/>
        </p:nvSpPr>
        <p:spPr>
          <a:xfrm>
            <a:off x="1180341" y="310535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90538BCF-51FC-E6A2-82A5-7CDF05A2B227}"/>
              </a:ext>
            </a:extLst>
          </p:cNvPr>
          <p:cNvSpPr>
            <a:spLocks noChangeAspect="1"/>
          </p:cNvSpPr>
          <p:nvPr/>
        </p:nvSpPr>
        <p:spPr>
          <a:xfrm>
            <a:off x="2153177" y="320846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DF037681-F11E-5D99-1F7E-90845118565F}"/>
              </a:ext>
            </a:extLst>
          </p:cNvPr>
          <p:cNvSpPr>
            <a:spLocks noChangeAspect="1"/>
          </p:cNvSpPr>
          <p:nvPr/>
        </p:nvSpPr>
        <p:spPr>
          <a:xfrm>
            <a:off x="2475163" y="259595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45438D3F-883F-1EFD-49D0-B4E2B52B4113}"/>
              </a:ext>
            </a:extLst>
          </p:cNvPr>
          <p:cNvSpPr>
            <a:spLocks noChangeAspect="1"/>
          </p:cNvSpPr>
          <p:nvPr/>
        </p:nvSpPr>
        <p:spPr>
          <a:xfrm>
            <a:off x="1346877" y="384008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A5A765CE-D9CF-129A-B0AF-165B8BBE55F2}"/>
              </a:ext>
            </a:extLst>
          </p:cNvPr>
          <p:cNvSpPr>
            <a:spLocks noChangeAspect="1"/>
          </p:cNvSpPr>
          <p:nvPr/>
        </p:nvSpPr>
        <p:spPr>
          <a:xfrm>
            <a:off x="1796605" y="404100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B92AA1C-D903-90A4-9D9E-609239CE7338}"/>
              </a:ext>
            </a:extLst>
          </p:cNvPr>
          <p:cNvSpPr>
            <a:spLocks noChangeAspect="1"/>
          </p:cNvSpPr>
          <p:nvPr/>
        </p:nvSpPr>
        <p:spPr>
          <a:xfrm>
            <a:off x="1180341" y="260267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7E23237F-61E7-27B9-F84C-AA63F13D673C}"/>
              </a:ext>
            </a:extLst>
          </p:cNvPr>
          <p:cNvSpPr>
            <a:spLocks noChangeAspect="1"/>
          </p:cNvSpPr>
          <p:nvPr/>
        </p:nvSpPr>
        <p:spPr>
          <a:xfrm>
            <a:off x="1242609" y="448836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0D57E4B5-6286-0A05-E4BD-FB99B28338FD}"/>
              </a:ext>
            </a:extLst>
          </p:cNvPr>
          <p:cNvSpPr>
            <a:spLocks noChangeAspect="1"/>
          </p:cNvSpPr>
          <p:nvPr/>
        </p:nvSpPr>
        <p:spPr>
          <a:xfrm>
            <a:off x="3326407" y="395977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B5F52B21-71EA-9049-C842-98ECC500274F}"/>
              </a:ext>
            </a:extLst>
          </p:cNvPr>
          <p:cNvSpPr>
            <a:spLocks noChangeAspect="1"/>
          </p:cNvSpPr>
          <p:nvPr/>
        </p:nvSpPr>
        <p:spPr>
          <a:xfrm>
            <a:off x="1723332" y="313991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09BB426-250C-5FC1-3333-A507D09F7753}"/>
              </a:ext>
            </a:extLst>
          </p:cNvPr>
          <p:cNvSpPr>
            <a:spLocks noChangeAspect="1"/>
          </p:cNvSpPr>
          <p:nvPr/>
        </p:nvSpPr>
        <p:spPr>
          <a:xfrm>
            <a:off x="2935657" y="348635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357C4036-27D9-08F5-C50E-EAA85766321B}"/>
              </a:ext>
            </a:extLst>
          </p:cNvPr>
          <p:cNvSpPr>
            <a:spLocks noChangeAspect="1"/>
          </p:cNvSpPr>
          <p:nvPr/>
        </p:nvSpPr>
        <p:spPr>
          <a:xfrm>
            <a:off x="3018154" y="2630517"/>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6770820A-6747-5DB8-EE09-0EF4BF2D33A3}"/>
              </a:ext>
            </a:extLst>
          </p:cNvPr>
          <p:cNvSpPr>
            <a:spLocks noChangeAspect="1"/>
          </p:cNvSpPr>
          <p:nvPr/>
        </p:nvSpPr>
        <p:spPr>
          <a:xfrm>
            <a:off x="2012644" y="357214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F4E14E34-0489-82D9-4D2E-D0FAF0C79D02}"/>
              </a:ext>
            </a:extLst>
          </p:cNvPr>
          <p:cNvSpPr>
            <a:spLocks noChangeAspect="1"/>
          </p:cNvSpPr>
          <p:nvPr/>
        </p:nvSpPr>
        <p:spPr>
          <a:xfrm>
            <a:off x="2546229" y="425971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91EBA57A-5803-0D77-4ED5-9144F4BBB47A}"/>
              </a:ext>
            </a:extLst>
          </p:cNvPr>
          <p:cNvSpPr>
            <a:spLocks noChangeAspect="1"/>
          </p:cNvSpPr>
          <p:nvPr/>
        </p:nvSpPr>
        <p:spPr>
          <a:xfrm>
            <a:off x="1986641" y="268426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FDCC18A8-13B6-3A6B-7F8C-4552B86B54AD}"/>
              </a:ext>
            </a:extLst>
          </p:cNvPr>
          <p:cNvSpPr>
            <a:spLocks noChangeAspect="1"/>
          </p:cNvSpPr>
          <p:nvPr/>
        </p:nvSpPr>
        <p:spPr>
          <a:xfrm>
            <a:off x="1785600" y="452292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F535DA8D-A9DE-4F04-1D12-470D3E01767E}"/>
              </a:ext>
            </a:extLst>
          </p:cNvPr>
          <p:cNvSpPr>
            <a:spLocks noChangeAspect="1"/>
          </p:cNvSpPr>
          <p:nvPr/>
        </p:nvSpPr>
        <p:spPr>
          <a:xfrm>
            <a:off x="6163486" y="375269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837A190A-6D86-489A-E1E5-67EA1EB6ACD9}"/>
              </a:ext>
            </a:extLst>
          </p:cNvPr>
          <p:cNvSpPr>
            <a:spLocks noChangeAspect="1"/>
          </p:cNvSpPr>
          <p:nvPr/>
        </p:nvSpPr>
        <p:spPr>
          <a:xfrm>
            <a:off x="4968204" y="351244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E17EBA83-8A6F-7E78-CCE0-85AD769F44A3}"/>
              </a:ext>
            </a:extLst>
          </p:cNvPr>
          <p:cNvSpPr>
            <a:spLocks noChangeAspect="1"/>
          </p:cNvSpPr>
          <p:nvPr/>
        </p:nvSpPr>
        <p:spPr>
          <a:xfrm>
            <a:off x="6183871" y="303968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24721DA8-9C44-DB3E-5DF1-4C8C8B6C98B8}"/>
              </a:ext>
            </a:extLst>
          </p:cNvPr>
          <p:cNvSpPr>
            <a:spLocks noChangeAspect="1"/>
          </p:cNvSpPr>
          <p:nvPr/>
        </p:nvSpPr>
        <p:spPr>
          <a:xfrm>
            <a:off x="5933691" y="280024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773DF17F-93D8-20F0-05B1-94A51C036359}"/>
              </a:ext>
            </a:extLst>
          </p:cNvPr>
          <p:cNvSpPr>
            <a:spLocks noChangeAspect="1"/>
          </p:cNvSpPr>
          <p:nvPr/>
        </p:nvSpPr>
        <p:spPr>
          <a:xfrm>
            <a:off x="5103745" y="363347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Oval 1067">
            <a:extLst>
              <a:ext uri="{FF2B5EF4-FFF2-40B4-BE49-F238E27FC236}">
                <a16:creationId xmlns:a16="http://schemas.microsoft.com/office/drawing/2014/main" id="{E7D072B4-32F8-F63C-22A1-7FC06C7C7386}"/>
              </a:ext>
            </a:extLst>
          </p:cNvPr>
          <p:cNvSpPr>
            <a:spLocks noChangeAspect="1"/>
          </p:cNvSpPr>
          <p:nvPr/>
        </p:nvSpPr>
        <p:spPr>
          <a:xfrm>
            <a:off x="5397083" y="380826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Oval 1068">
            <a:extLst>
              <a:ext uri="{FF2B5EF4-FFF2-40B4-BE49-F238E27FC236}">
                <a16:creationId xmlns:a16="http://schemas.microsoft.com/office/drawing/2014/main" id="{17F12B0F-F810-BE16-98DE-E923594C9FE1}"/>
              </a:ext>
            </a:extLst>
          </p:cNvPr>
          <p:cNvSpPr>
            <a:spLocks noChangeAspect="1"/>
          </p:cNvSpPr>
          <p:nvPr/>
        </p:nvSpPr>
        <p:spPr>
          <a:xfrm>
            <a:off x="4692768" y="335997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65980D24-03D5-AB07-A2A2-B1903421E67C}"/>
              </a:ext>
            </a:extLst>
          </p:cNvPr>
          <p:cNvSpPr>
            <a:spLocks noChangeAspect="1"/>
          </p:cNvSpPr>
          <p:nvPr/>
        </p:nvSpPr>
        <p:spPr>
          <a:xfrm>
            <a:off x="5161459" y="391152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1" name="Group 1070">
            <a:extLst>
              <a:ext uri="{FF2B5EF4-FFF2-40B4-BE49-F238E27FC236}">
                <a16:creationId xmlns:a16="http://schemas.microsoft.com/office/drawing/2014/main" id="{5A5EBDE3-148B-E1FD-F3EB-FE0CA31DF0F7}"/>
              </a:ext>
            </a:extLst>
          </p:cNvPr>
          <p:cNvGrpSpPr/>
          <p:nvPr/>
        </p:nvGrpSpPr>
        <p:grpSpPr>
          <a:xfrm>
            <a:off x="3877693" y="1700214"/>
            <a:ext cx="3857443" cy="3678376"/>
            <a:chOff x="2543357" y="2231923"/>
            <a:chExt cx="3857443" cy="3678376"/>
          </a:xfrm>
        </p:grpSpPr>
        <p:cxnSp>
          <p:nvCxnSpPr>
            <p:cNvPr id="1072" name="Straight Connector 1071">
              <a:extLst>
                <a:ext uri="{FF2B5EF4-FFF2-40B4-BE49-F238E27FC236}">
                  <a16:creationId xmlns:a16="http://schemas.microsoft.com/office/drawing/2014/main" id="{81160A2E-0785-ACC5-37A6-8719A046F584}"/>
                </a:ext>
              </a:extLst>
            </p:cNvPr>
            <p:cNvCxnSpPr>
              <a:cxnSpLocks/>
            </p:cNvCxnSpPr>
            <p:nvPr/>
          </p:nvCxnSpPr>
          <p:spPr>
            <a:xfrm>
              <a:off x="3117273" y="2231923"/>
              <a:ext cx="0" cy="3240622"/>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cxnSp>
          <p:nvCxnSpPr>
            <p:cNvPr id="1073" name="Straight Connector 1072">
              <a:extLst>
                <a:ext uri="{FF2B5EF4-FFF2-40B4-BE49-F238E27FC236}">
                  <a16:creationId xmlns:a16="http://schemas.microsoft.com/office/drawing/2014/main" id="{0BC8C5EA-8660-3539-6940-D27DC1ECBF41}"/>
                </a:ext>
              </a:extLst>
            </p:cNvPr>
            <p:cNvCxnSpPr>
              <a:cxnSpLocks/>
            </p:cNvCxnSpPr>
            <p:nvPr/>
          </p:nvCxnSpPr>
          <p:spPr>
            <a:xfrm flipH="1">
              <a:off x="3117273" y="5472545"/>
              <a:ext cx="3283527" cy="0"/>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1074" name="TextBox 1073">
              <a:extLst>
                <a:ext uri="{FF2B5EF4-FFF2-40B4-BE49-F238E27FC236}">
                  <a16:creationId xmlns:a16="http://schemas.microsoft.com/office/drawing/2014/main" id="{41B8FE01-8F57-E2B2-9BB4-B3B0495A19F0}"/>
                </a:ext>
              </a:extLst>
            </p:cNvPr>
            <p:cNvSpPr txBox="1"/>
            <p:nvPr/>
          </p:nvSpPr>
          <p:spPr>
            <a:xfrm rot="16200000">
              <a:off x="2075440" y="3592899"/>
              <a:ext cx="1305165" cy="369332"/>
            </a:xfrm>
            <a:prstGeom prst="rect">
              <a:avLst/>
            </a:prstGeom>
            <a:noFill/>
          </p:spPr>
          <p:txBody>
            <a:bodyPr wrap="none" rtlCol="0">
              <a:spAutoFit/>
            </a:bodyPr>
            <a:lstStyle/>
            <a:p>
              <a:r>
                <a:rPr lang="en-US" dirty="0"/>
                <a:t>Dimension2</a:t>
              </a:r>
            </a:p>
          </p:txBody>
        </p:sp>
        <p:sp>
          <p:nvSpPr>
            <p:cNvPr id="1075" name="TextBox 1074">
              <a:extLst>
                <a:ext uri="{FF2B5EF4-FFF2-40B4-BE49-F238E27FC236}">
                  <a16:creationId xmlns:a16="http://schemas.microsoft.com/office/drawing/2014/main" id="{75C3E621-B655-E6BA-F247-6A8DFC2AACD4}"/>
                </a:ext>
              </a:extLst>
            </p:cNvPr>
            <p:cNvSpPr txBox="1"/>
            <p:nvPr/>
          </p:nvSpPr>
          <p:spPr>
            <a:xfrm>
              <a:off x="3815306" y="5540967"/>
              <a:ext cx="1358064" cy="369332"/>
            </a:xfrm>
            <a:prstGeom prst="rect">
              <a:avLst/>
            </a:prstGeom>
            <a:noFill/>
          </p:spPr>
          <p:txBody>
            <a:bodyPr wrap="none" rtlCol="0">
              <a:spAutoFit/>
            </a:bodyPr>
            <a:lstStyle/>
            <a:p>
              <a:r>
                <a:rPr lang="en-US" dirty="0"/>
                <a:t>Dimension 1</a:t>
              </a:r>
            </a:p>
          </p:txBody>
        </p:sp>
      </p:grpSp>
      <p:sp>
        <p:nvSpPr>
          <p:cNvPr id="1076" name="TextBox 1075">
            <a:extLst>
              <a:ext uri="{FF2B5EF4-FFF2-40B4-BE49-F238E27FC236}">
                <a16:creationId xmlns:a16="http://schemas.microsoft.com/office/drawing/2014/main" id="{0F038FBA-3A5C-F626-FD35-83DD8E9EE0BF}"/>
              </a:ext>
            </a:extLst>
          </p:cNvPr>
          <p:cNvSpPr txBox="1"/>
          <p:nvPr/>
        </p:nvSpPr>
        <p:spPr>
          <a:xfrm>
            <a:off x="7580153" y="4660223"/>
            <a:ext cx="184731" cy="369332"/>
          </a:xfrm>
          <a:prstGeom prst="rect">
            <a:avLst/>
          </a:prstGeom>
          <a:noFill/>
        </p:spPr>
        <p:txBody>
          <a:bodyPr wrap="none" rtlCol="0">
            <a:spAutoFit/>
          </a:bodyPr>
          <a:lstStyle/>
          <a:p>
            <a:endParaRPr lang="en-US" dirty="0"/>
          </a:p>
        </p:txBody>
      </p:sp>
      <p:sp>
        <p:nvSpPr>
          <p:cNvPr id="1077" name="Oval 1076">
            <a:extLst>
              <a:ext uri="{FF2B5EF4-FFF2-40B4-BE49-F238E27FC236}">
                <a16:creationId xmlns:a16="http://schemas.microsoft.com/office/drawing/2014/main" id="{C558FCEA-F082-21D5-FFBE-5F9CAE9D901F}"/>
              </a:ext>
            </a:extLst>
          </p:cNvPr>
          <p:cNvSpPr>
            <a:spLocks noChangeAspect="1"/>
          </p:cNvSpPr>
          <p:nvPr/>
        </p:nvSpPr>
        <p:spPr>
          <a:xfrm>
            <a:off x="6420426" y="312601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38CA8081-4AB2-7C84-5623-1922B768E087}"/>
              </a:ext>
            </a:extLst>
          </p:cNvPr>
          <p:cNvSpPr>
            <a:spLocks noChangeAspect="1"/>
          </p:cNvSpPr>
          <p:nvPr/>
        </p:nvSpPr>
        <p:spPr>
          <a:xfrm>
            <a:off x="5259262" y="334823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A1626313-1D85-13C8-E37B-0B9B0CF4FF65}"/>
              </a:ext>
            </a:extLst>
          </p:cNvPr>
          <p:cNvSpPr>
            <a:spLocks noChangeAspect="1"/>
          </p:cNvSpPr>
          <p:nvPr/>
        </p:nvSpPr>
        <p:spPr>
          <a:xfrm>
            <a:off x="6046560" y="303340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506074B5-00C7-36F9-8B41-6597D17AE4F3}"/>
              </a:ext>
            </a:extLst>
          </p:cNvPr>
          <p:cNvSpPr>
            <a:spLocks noChangeAspect="1"/>
          </p:cNvSpPr>
          <p:nvPr/>
        </p:nvSpPr>
        <p:spPr>
          <a:xfrm>
            <a:off x="6146668" y="2658867"/>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0E90C08D-F09C-0BEE-D70D-43D46A73A2F3}"/>
              </a:ext>
            </a:extLst>
          </p:cNvPr>
          <p:cNvSpPr>
            <a:spLocks noChangeAspect="1"/>
          </p:cNvSpPr>
          <p:nvPr/>
        </p:nvSpPr>
        <p:spPr>
          <a:xfrm>
            <a:off x="5969128" y="328577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0CBD82E9-14F4-B948-2BA5-75FC4E410780}"/>
              </a:ext>
            </a:extLst>
          </p:cNvPr>
          <p:cNvSpPr>
            <a:spLocks noChangeAspect="1"/>
          </p:cNvSpPr>
          <p:nvPr/>
        </p:nvSpPr>
        <p:spPr>
          <a:xfrm>
            <a:off x="5996811" y="351484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603FB500-2C67-792A-3A63-7291CC2FB44D}"/>
              </a:ext>
            </a:extLst>
          </p:cNvPr>
          <p:cNvSpPr>
            <a:spLocks noChangeAspect="1"/>
          </p:cNvSpPr>
          <p:nvPr/>
        </p:nvSpPr>
        <p:spPr>
          <a:xfrm>
            <a:off x="5432681" y="276068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A3587DD4-ECFA-9326-291C-A043FEC9B155}"/>
              </a:ext>
            </a:extLst>
          </p:cNvPr>
          <p:cNvSpPr>
            <a:spLocks noChangeAspect="1"/>
          </p:cNvSpPr>
          <p:nvPr/>
        </p:nvSpPr>
        <p:spPr>
          <a:xfrm>
            <a:off x="5858764" y="362468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267025B7-0FBB-B908-F7D4-FDC99A8A9E31}"/>
              </a:ext>
            </a:extLst>
          </p:cNvPr>
          <p:cNvSpPr>
            <a:spLocks noChangeAspect="1"/>
          </p:cNvSpPr>
          <p:nvPr/>
        </p:nvSpPr>
        <p:spPr>
          <a:xfrm>
            <a:off x="6061367" y="418686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CB8279AE-05E6-1E5E-D189-672789A0CCA0}"/>
              </a:ext>
            </a:extLst>
          </p:cNvPr>
          <p:cNvSpPr>
            <a:spLocks noChangeAspect="1"/>
          </p:cNvSpPr>
          <p:nvPr/>
        </p:nvSpPr>
        <p:spPr>
          <a:xfrm>
            <a:off x="5005368" y="313308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DCEB813D-585D-7CC4-1077-166471D37D9B}"/>
              </a:ext>
            </a:extLst>
          </p:cNvPr>
          <p:cNvSpPr>
            <a:spLocks noChangeAspect="1"/>
          </p:cNvSpPr>
          <p:nvPr/>
        </p:nvSpPr>
        <p:spPr>
          <a:xfrm>
            <a:off x="5721427" y="320719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0A2F929A-40D6-BB52-3E94-D23886EB4AE8}"/>
              </a:ext>
            </a:extLst>
          </p:cNvPr>
          <p:cNvSpPr>
            <a:spLocks noChangeAspect="1"/>
          </p:cNvSpPr>
          <p:nvPr/>
        </p:nvSpPr>
        <p:spPr>
          <a:xfrm>
            <a:off x="5743312" y="253035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029BD841-ADD1-5A24-4BE0-0D79E78877A5}"/>
              </a:ext>
            </a:extLst>
          </p:cNvPr>
          <p:cNvSpPr>
            <a:spLocks noChangeAspect="1"/>
          </p:cNvSpPr>
          <p:nvPr/>
        </p:nvSpPr>
        <p:spPr>
          <a:xfrm>
            <a:off x="4915127" y="383882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D71CD82D-927B-13E9-6DF3-B88660CC57AA}"/>
              </a:ext>
            </a:extLst>
          </p:cNvPr>
          <p:cNvSpPr>
            <a:spLocks noChangeAspect="1"/>
          </p:cNvSpPr>
          <p:nvPr/>
        </p:nvSpPr>
        <p:spPr>
          <a:xfrm>
            <a:off x="5364855" y="403974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AB1575C6-B140-BD1A-19BE-B1EC668CEA67}"/>
              </a:ext>
            </a:extLst>
          </p:cNvPr>
          <p:cNvSpPr>
            <a:spLocks noChangeAspect="1"/>
          </p:cNvSpPr>
          <p:nvPr/>
        </p:nvSpPr>
        <p:spPr>
          <a:xfrm>
            <a:off x="5190805" y="285877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522F84B1-465A-CD8E-DA77-0110A7E7F5F8}"/>
              </a:ext>
            </a:extLst>
          </p:cNvPr>
          <p:cNvSpPr>
            <a:spLocks noChangeAspect="1"/>
          </p:cNvSpPr>
          <p:nvPr/>
        </p:nvSpPr>
        <p:spPr>
          <a:xfrm>
            <a:off x="5527576" y="338117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99849609-0EDB-23E8-61CB-68960B53FB1F}"/>
              </a:ext>
            </a:extLst>
          </p:cNvPr>
          <p:cNvSpPr>
            <a:spLocks noChangeAspect="1"/>
          </p:cNvSpPr>
          <p:nvPr/>
        </p:nvSpPr>
        <p:spPr>
          <a:xfrm>
            <a:off x="6416300" y="376770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2DFBEF09-4CB4-76B7-813A-EB4B4BAB8A52}"/>
              </a:ext>
            </a:extLst>
          </p:cNvPr>
          <p:cNvSpPr>
            <a:spLocks noChangeAspect="1"/>
          </p:cNvSpPr>
          <p:nvPr/>
        </p:nvSpPr>
        <p:spPr>
          <a:xfrm>
            <a:off x="5291582" y="313865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D99F8FB9-47EF-1BFB-32BE-3CE717D7D82C}"/>
              </a:ext>
            </a:extLst>
          </p:cNvPr>
          <p:cNvSpPr>
            <a:spLocks noChangeAspect="1"/>
          </p:cNvSpPr>
          <p:nvPr/>
        </p:nvSpPr>
        <p:spPr>
          <a:xfrm>
            <a:off x="6253202" y="341173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Oval 3081">
            <a:extLst>
              <a:ext uri="{FF2B5EF4-FFF2-40B4-BE49-F238E27FC236}">
                <a16:creationId xmlns:a16="http://schemas.microsoft.com/office/drawing/2014/main" id="{C5B42C40-C777-9AAA-73E9-E82295AE0437}"/>
              </a:ext>
            </a:extLst>
          </p:cNvPr>
          <p:cNvSpPr>
            <a:spLocks noChangeAspect="1"/>
          </p:cNvSpPr>
          <p:nvPr/>
        </p:nvSpPr>
        <p:spPr>
          <a:xfrm>
            <a:off x="5470722" y="330159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8D40778A-B1C1-9E68-A418-FFF72EF50C1A}"/>
              </a:ext>
            </a:extLst>
          </p:cNvPr>
          <p:cNvSpPr>
            <a:spLocks noChangeAspect="1"/>
          </p:cNvSpPr>
          <p:nvPr/>
        </p:nvSpPr>
        <p:spPr>
          <a:xfrm>
            <a:off x="5580894" y="357087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A22C877F-D6FC-06AA-6A89-E2B9013EFD8F}"/>
              </a:ext>
            </a:extLst>
          </p:cNvPr>
          <p:cNvSpPr>
            <a:spLocks noChangeAspect="1"/>
          </p:cNvSpPr>
          <p:nvPr/>
        </p:nvSpPr>
        <p:spPr>
          <a:xfrm>
            <a:off x="5870162" y="3983626"/>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491C53B-C273-FA84-E498-D748768A45A2}"/>
              </a:ext>
            </a:extLst>
          </p:cNvPr>
          <p:cNvSpPr>
            <a:spLocks noChangeAspect="1"/>
          </p:cNvSpPr>
          <p:nvPr/>
        </p:nvSpPr>
        <p:spPr>
          <a:xfrm>
            <a:off x="5554891" y="292740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9F255282-E1E9-C02D-0AE1-1BA2F8D7AC51}"/>
              </a:ext>
            </a:extLst>
          </p:cNvPr>
          <p:cNvSpPr>
            <a:spLocks noChangeAspect="1"/>
          </p:cNvSpPr>
          <p:nvPr/>
        </p:nvSpPr>
        <p:spPr>
          <a:xfrm>
            <a:off x="5652518" y="389395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5" name="Group 3094">
            <a:extLst>
              <a:ext uri="{FF2B5EF4-FFF2-40B4-BE49-F238E27FC236}">
                <a16:creationId xmlns:a16="http://schemas.microsoft.com/office/drawing/2014/main" id="{82A33D14-2D63-B7CD-52F5-46D632E32100}"/>
              </a:ext>
            </a:extLst>
          </p:cNvPr>
          <p:cNvGrpSpPr/>
          <p:nvPr/>
        </p:nvGrpSpPr>
        <p:grpSpPr>
          <a:xfrm>
            <a:off x="7445943" y="1698950"/>
            <a:ext cx="3857443" cy="3678376"/>
            <a:chOff x="2543357" y="2231923"/>
            <a:chExt cx="3857443" cy="3678376"/>
          </a:xfrm>
        </p:grpSpPr>
        <p:cxnSp>
          <p:nvCxnSpPr>
            <p:cNvPr id="3096" name="Straight Connector 3095">
              <a:extLst>
                <a:ext uri="{FF2B5EF4-FFF2-40B4-BE49-F238E27FC236}">
                  <a16:creationId xmlns:a16="http://schemas.microsoft.com/office/drawing/2014/main" id="{3927ADEA-F668-BCC4-9B73-EA17B8769EF2}"/>
                </a:ext>
              </a:extLst>
            </p:cNvPr>
            <p:cNvCxnSpPr>
              <a:cxnSpLocks/>
            </p:cNvCxnSpPr>
            <p:nvPr/>
          </p:nvCxnSpPr>
          <p:spPr>
            <a:xfrm>
              <a:off x="3117273" y="2231923"/>
              <a:ext cx="0" cy="3240622"/>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cxnSp>
          <p:nvCxnSpPr>
            <p:cNvPr id="3097" name="Straight Connector 3096">
              <a:extLst>
                <a:ext uri="{FF2B5EF4-FFF2-40B4-BE49-F238E27FC236}">
                  <a16:creationId xmlns:a16="http://schemas.microsoft.com/office/drawing/2014/main" id="{5881CDFD-733F-7229-4CD0-392E5005F7D0}"/>
                </a:ext>
              </a:extLst>
            </p:cNvPr>
            <p:cNvCxnSpPr>
              <a:cxnSpLocks/>
            </p:cNvCxnSpPr>
            <p:nvPr/>
          </p:nvCxnSpPr>
          <p:spPr>
            <a:xfrm flipH="1">
              <a:off x="3117273" y="5472545"/>
              <a:ext cx="3283527" cy="0"/>
            </a:xfrm>
            <a:prstGeom prst="line">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3098" name="TextBox 3097">
              <a:extLst>
                <a:ext uri="{FF2B5EF4-FFF2-40B4-BE49-F238E27FC236}">
                  <a16:creationId xmlns:a16="http://schemas.microsoft.com/office/drawing/2014/main" id="{F5710CB6-87DC-74E1-5960-626796664E0E}"/>
                </a:ext>
              </a:extLst>
            </p:cNvPr>
            <p:cNvSpPr txBox="1"/>
            <p:nvPr/>
          </p:nvSpPr>
          <p:spPr>
            <a:xfrm rot="16200000">
              <a:off x="2075440" y="3592899"/>
              <a:ext cx="1305165" cy="369332"/>
            </a:xfrm>
            <a:prstGeom prst="rect">
              <a:avLst/>
            </a:prstGeom>
            <a:noFill/>
          </p:spPr>
          <p:txBody>
            <a:bodyPr wrap="none" rtlCol="0">
              <a:spAutoFit/>
            </a:bodyPr>
            <a:lstStyle/>
            <a:p>
              <a:r>
                <a:rPr lang="en-US" dirty="0"/>
                <a:t>Dimension2</a:t>
              </a:r>
            </a:p>
          </p:txBody>
        </p:sp>
        <p:sp>
          <p:nvSpPr>
            <p:cNvPr id="3099" name="TextBox 3098">
              <a:extLst>
                <a:ext uri="{FF2B5EF4-FFF2-40B4-BE49-F238E27FC236}">
                  <a16:creationId xmlns:a16="http://schemas.microsoft.com/office/drawing/2014/main" id="{2EC1EC6F-1B2D-3C2B-93B4-630EA0D0E112}"/>
                </a:ext>
              </a:extLst>
            </p:cNvPr>
            <p:cNvSpPr txBox="1"/>
            <p:nvPr/>
          </p:nvSpPr>
          <p:spPr>
            <a:xfrm>
              <a:off x="3815306" y="5540967"/>
              <a:ext cx="1358064" cy="369332"/>
            </a:xfrm>
            <a:prstGeom prst="rect">
              <a:avLst/>
            </a:prstGeom>
            <a:noFill/>
          </p:spPr>
          <p:txBody>
            <a:bodyPr wrap="none" rtlCol="0">
              <a:spAutoFit/>
            </a:bodyPr>
            <a:lstStyle/>
            <a:p>
              <a:r>
                <a:rPr lang="en-US" dirty="0"/>
                <a:t>Dimension 1</a:t>
              </a:r>
            </a:p>
          </p:txBody>
        </p:sp>
      </p:grpSp>
      <p:sp>
        <p:nvSpPr>
          <p:cNvPr id="3100" name="TextBox 3099">
            <a:extLst>
              <a:ext uri="{FF2B5EF4-FFF2-40B4-BE49-F238E27FC236}">
                <a16:creationId xmlns:a16="http://schemas.microsoft.com/office/drawing/2014/main" id="{492BB904-9DB2-5227-86B2-B75A00841F81}"/>
              </a:ext>
            </a:extLst>
          </p:cNvPr>
          <p:cNvSpPr txBox="1"/>
          <p:nvPr/>
        </p:nvSpPr>
        <p:spPr>
          <a:xfrm>
            <a:off x="11148403" y="4658959"/>
            <a:ext cx="184731" cy="369332"/>
          </a:xfrm>
          <a:prstGeom prst="rect">
            <a:avLst/>
          </a:prstGeom>
          <a:noFill/>
        </p:spPr>
        <p:txBody>
          <a:bodyPr wrap="none" rtlCol="0">
            <a:spAutoFit/>
          </a:bodyPr>
          <a:lstStyle/>
          <a:p>
            <a:endParaRPr lang="en-US" dirty="0"/>
          </a:p>
        </p:txBody>
      </p:sp>
      <p:sp>
        <p:nvSpPr>
          <p:cNvPr id="3125" name="Oval 3124">
            <a:extLst>
              <a:ext uri="{FF2B5EF4-FFF2-40B4-BE49-F238E27FC236}">
                <a16:creationId xmlns:a16="http://schemas.microsoft.com/office/drawing/2014/main" id="{99D6C00A-5782-DDB4-22DA-0B28C909EBD8}"/>
              </a:ext>
            </a:extLst>
          </p:cNvPr>
          <p:cNvSpPr>
            <a:spLocks noChangeAspect="1"/>
          </p:cNvSpPr>
          <p:nvPr/>
        </p:nvSpPr>
        <p:spPr>
          <a:xfrm>
            <a:off x="9524942" y="370697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57583366-0AD6-668C-B1BF-9C6B1273B9A0}"/>
              </a:ext>
            </a:extLst>
          </p:cNvPr>
          <p:cNvSpPr>
            <a:spLocks noChangeAspect="1"/>
          </p:cNvSpPr>
          <p:nvPr/>
        </p:nvSpPr>
        <p:spPr>
          <a:xfrm>
            <a:off x="9082865" y="353324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17247B33-40FD-22E4-6EF2-0B31E652785D}"/>
              </a:ext>
            </a:extLst>
          </p:cNvPr>
          <p:cNvSpPr>
            <a:spLocks noChangeAspect="1"/>
          </p:cNvSpPr>
          <p:nvPr/>
        </p:nvSpPr>
        <p:spPr>
          <a:xfrm>
            <a:off x="9516591" y="320155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D5EA672B-297A-D598-DAD4-2F7A419406B4}"/>
              </a:ext>
            </a:extLst>
          </p:cNvPr>
          <p:cNvSpPr>
            <a:spLocks noChangeAspect="1"/>
          </p:cNvSpPr>
          <p:nvPr/>
        </p:nvSpPr>
        <p:spPr>
          <a:xfrm>
            <a:off x="9420866" y="306924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19F19AB6-6D4F-E760-69EA-A38B98EA711D}"/>
              </a:ext>
            </a:extLst>
          </p:cNvPr>
          <p:cNvSpPr>
            <a:spLocks noChangeAspect="1"/>
          </p:cNvSpPr>
          <p:nvPr/>
        </p:nvSpPr>
        <p:spPr>
          <a:xfrm>
            <a:off x="9087960" y="340128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EAD9D77E-EF7F-E49B-83B7-BA80D3C84F06}"/>
              </a:ext>
            </a:extLst>
          </p:cNvPr>
          <p:cNvSpPr>
            <a:spLocks noChangeAspect="1"/>
          </p:cNvSpPr>
          <p:nvPr/>
        </p:nvSpPr>
        <p:spPr>
          <a:xfrm>
            <a:off x="9180199" y="387588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1" name="Oval 3130">
            <a:extLst>
              <a:ext uri="{FF2B5EF4-FFF2-40B4-BE49-F238E27FC236}">
                <a16:creationId xmlns:a16="http://schemas.microsoft.com/office/drawing/2014/main" id="{B3350CA9-A199-7191-3BC7-99DA20E8183D}"/>
              </a:ext>
            </a:extLst>
          </p:cNvPr>
          <p:cNvSpPr>
            <a:spLocks noChangeAspect="1"/>
          </p:cNvSpPr>
          <p:nvPr/>
        </p:nvSpPr>
        <p:spPr>
          <a:xfrm>
            <a:off x="9061641" y="305802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36C721DF-4FDA-8067-204D-6BF164E9AC8B}"/>
              </a:ext>
            </a:extLst>
          </p:cNvPr>
          <p:cNvSpPr>
            <a:spLocks noChangeAspect="1"/>
          </p:cNvSpPr>
          <p:nvPr/>
        </p:nvSpPr>
        <p:spPr>
          <a:xfrm>
            <a:off x="9128984" y="371612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E20FAB4F-9894-F095-F24E-C819078094B9}"/>
              </a:ext>
            </a:extLst>
          </p:cNvPr>
          <p:cNvSpPr>
            <a:spLocks noChangeAspect="1"/>
          </p:cNvSpPr>
          <p:nvPr/>
        </p:nvSpPr>
        <p:spPr>
          <a:xfrm>
            <a:off x="9264094" y="286994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2C00270A-5D16-6D9B-CC84-A48E90864DB4}"/>
              </a:ext>
            </a:extLst>
          </p:cNvPr>
          <p:cNvSpPr>
            <a:spLocks noChangeAspect="1"/>
          </p:cNvSpPr>
          <p:nvPr/>
        </p:nvSpPr>
        <p:spPr>
          <a:xfrm>
            <a:off x="8955566" y="339395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2AD5A07A-C0C8-6D30-C3F7-660813B275D0}"/>
              </a:ext>
            </a:extLst>
          </p:cNvPr>
          <p:cNvSpPr>
            <a:spLocks noChangeAspect="1"/>
          </p:cNvSpPr>
          <p:nvPr/>
        </p:nvSpPr>
        <p:spPr>
          <a:xfrm>
            <a:off x="9499891" y="338129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047D1EB4-3EA9-6F06-D162-FDF245137496}"/>
              </a:ext>
            </a:extLst>
          </p:cNvPr>
          <p:cNvSpPr>
            <a:spLocks noChangeAspect="1"/>
          </p:cNvSpPr>
          <p:nvPr/>
        </p:nvSpPr>
        <p:spPr>
          <a:xfrm>
            <a:off x="9407871" y="289862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75D8B815-5D11-4A38-DBA2-AB805DBA1D64}"/>
              </a:ext>
            </a:extLst>
          </p:cNvPr>
          <p:cNvSpPr>
            <a:spLocks noChangeAspect="1"/>
          </p:cNvSpPr>
          <p:nvPr/>
        </p:nvSpPr>
        <p:spPr>
          <a:xfrm>
            <a:off x="9378285" y="340128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4C1C4100-C947-08F3-CE2C-56FD99E13F53}"/>
              </a:ext>
            </a:extLst>
          </p:cNvPr>
          <p:cNvSpPr>
            <a:spLocks noChangeAspect="1"/>
          </p:cNvSpPr>
          <p:nvPr/>
        </p:nvSpPr>
        <p:spPr>
          <a:xfrm>
            <a:off x="9538225" y="357554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9" name="Oval 3138">
            <a:extLst>
              <a:ext uri="{FF2B5EF4-FFF2-40B4-BE49-F238E27FC236}">
                <a16:creationId xmlns:a16="http://schemas.microsoft.com/office/drawing/2014/main" id="{119015DC-AAF4-3434-F86F-B7AAEAAB8D8E}"/>
              </a:ext>
            </a:extLst>
          </p:cNvPr>
          <p:cNvSpPr>
            <a:spLocks noChangeAspect="1"/>
          </p:cNvSpPr>
          <p:nvPr/>
        </p:nvSpPr>
        <p:spPr>
          <a:xfrm>
            <a:off x="9128985" y="280640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1BA52A27-DF38-AD7A-589E-4DD790E96C81}"/>
              </a:ext>
            </a:extLst>
          </p:cNvPr>
          <p:cNvSpPr>
            <a:spLocks noChangeAspect="1"/>
          </p:cNvSpPr>
          <p:nvPr/>
        </p:nvSpPr>
        <p:spPr>
          <a:xfrm>
            <a:off x="9399235" y="355092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7E88BCE1-963C-ACA4-43EF-52450ED0A7B8}"/>
              </a:ext>
            </a:extLst>
          </p:cNvPr>
          <p:cNvSpPr>
            <a:spLocks noChangeAspect="1"/>
          </p:cNvSpPr>
          <p:nvPr/>
        </p:nvSpPr>
        <p:spPr>
          <a:xfrm>
            <a:off x="9517572" y="383424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80673BAA-2E4E-2C16-4ACD-A982B5DACE6B}"/>
              </a:ext>
            </a:extLst>
          </p:cNvPr>
          <p:cNvSpPr>
            <a:spLocks noChangeAspect="1"/>
          </p:cNvSpPr>
          <p:nvPr/>
        </p:nvSpPr>
        <p:spPr>
          <a:xfrm>
            <a:off x="9139506" y="327207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F7823C5E-15F2-879A-F893-225D243D9E7D}"/>
              </a:ext>
            </a:extLst>
          </p:cNvPr>
          <p:cNvSpPr>
            <a:spLocks noChangeAspect="1"/>
          </p:cNvSpPr>
          <p:nvPr/>
        </p:nvSpPr>
        <p:spPr>
          <a:xfrm>
            <a:off x="9417731" y="325291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95C38EE8-5F3D-FBBC-676C-DD311C302799}"/>
              </a:ext>
            </a:extLst>
          </p:cNvPr>
          <p:cNvSpPr>
            <a:spLocks noChangeAspect="1"/>
          </p:cNvSpPr>
          <p:nvPr/>
        </p:nvSpPr>
        <p:spPr>
          <a:xfrm>
            <a:off x="9315632" y="3139918"/>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E36587E5-A238-08AA-618E-A482AA90A503}"/>
              </a:ext>
            </a:extLst>
          </p:cNvPr>
          <p:cNvSpPr>
            <a:spLocks noChangeAspect="1"/>
          </p:cNvSpPr>
          <p:nvPr/>
        </p:nvSpPr>
        <p:spPr>
          <a:xfrm>
            <a:off x="8998471" y="362468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E4378B73-2AC1-7DE6-F633-56723DCECE90}"/>
              </a:ext>
            </a:extLst>
          </p:cNvPr>
          <p:cNvSpPr>
            <a:spLocks noChangeAspect="1"/>
          </p:cNvSpPr>
          <p:nvPr/>
        </p:nvSpPr>
        <p:spPr>
          <a:xfrm>
            <a:off x="9256323" y="377636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7" name="Oval 3146">
            <a:extLst>
              <a:ext uri="{FF2B5EF4-FFF2-40B4-BE49-F238E27FC236}">
                <a16:creationId xmlns:a16="http://schemas.microsoft.com/office/drawing/2014/main" id="{E9A7B4CB-C1EB-16A6-D4A0-13679621DA29}"/>
              </a:ext>
            </a:extLst>
          </p:cNvPr>
          <p:cNvSpPr>
            <a:spLocks noChangeAspect="1"/>
          </p:cNvSpPr>
          <p:nvPr/>
        </p:nvSpPr>
        <p:spPr>
          <a:xfrm>
            <a:off x="9000690" y="292740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252117CC-DEB2-1F0C-198B-03B90199C10D}"/>
              </a:ext>
            </a:extLst>
          </p:cNvPr>
          <p:cNvSpPr>
            <a:spLocks noChangeAspect="1"/>
          </p:cNvSpPr>
          <p:nvPr/>
        </p:nvSpPr>
        <p:spPr>
          <a:xfrm>
            <a:off x="9223880" y="342689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15E948B1-5863-6ED2-DE99-AC5BC2675F93}"/>
              </a:ext>
            </a:extLst>
          </p:cNvPr>
          <p:cNvSpPr>
            <a:spLocks noChangeAspect="1"/>
          </p:cNvSpPr>
          <p:nvPr/>
        </p:nvSpPr>
        <p:spPr>
          <a:xfrm>
            <a:off x="9291126" y="3340212"/>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CFB3048-DF0C-97F5-CAED-1705A8475462}"/>
              </a:ext>
            </a:extLst>
          </p:cNvPr>
          <p:cNvSpPr>
            <a:spLocks noChangeAspect="1"/>
          </p:cNvSpPr>
          <p:nvPr/>
        </p:nvSpPr>
        <p:spPr>
          <a:xfrm>
            <a:off x="8987886" y="318437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AADBEB20-FC84-5AFC-1765-8E8C19C635C3}"/>
              </a:ext>
            </a:extLst>
          </p:cNvPr>
          <p:cNvSpPr>
            <a:spLocks noChangeAspect="1"/>
          </p:cNvSpPr>
          <p:nvPr/>
        </p:nvSpPr>
        <p:spPr>
          <a:xfrm>
            <a:off x="9608830" y="3472614"/>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FF5E7996-74E4-C04B-5018-C38567AE5186}"/>
              </a:ext>
            </a:extLst>
          </p:cNvPr>
          <p:cNvSpPr>
            <a:spLocks noChangeAspect="1"/>
          </p:cNvSpPr>
          <p:nvPr/>
        </p:nvSpPr>
        <p:spPr>
          <a:xfrm>
            <a:off x="9269999" y="2982473"/>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84B474D9-4B0A-9BC0-7991-81DC15B06ACE}"/>
              </a:ext>
            </a:extLst>
          </p:cNvPr>
          <p:cNvSpPr>
            <a:spLocks noChangeAspect="1"/>
          </p:cNvSpPr>
          <p:nvPr/>
        </p:nvSpPr>
        <p:spPr>
          <a:xfrm>
            <a:off x="9277198" y="3616599"/>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CE88C0A6-0F4C-9EDA-8EE4-5B515FE6C2D5}"/>
              </a:ext>
            </a:extLst>
          </p:cNvPr>
          <p:cNvSpPr>
            <a:spLocks noChangeAspect="1"/>
          </p:cNvSpPr>
          <p:nvPr/>
        </p:nvSpPr>
        <p:spPr>
          <a:xfrm>
            <a:off x="9393261" y="3742800"/>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5" name="Oval 3154">
            <a:extLst>
              <a:ext uri="{FF2B5EF4-FFF2-40B4-BE49-F238E27FC236}">
                <a16:creationId xmlns:a16="http://schemas.microsoft.com/office/drawing/2014/main" id="{B45FDC09-C7D3-2E80-D3AE-6F012C8B00E9}"/>
              </a:ext>
            </a:extLst>
          </p:cNvPr>
          <p:cNvSpPr>
            <a:spLocks noChangeAspect="1"/>
          </p:cNvSpPr>
          <p:nvPr/>
        </p:nvSpPr>
        <p:spPr>
          <a:xfrm>
            <a:off x="9186711" y="3136115"/>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6AC51AEC-D41D-55FB-3328-531A0FACDD90}"/>
              </a:ext>
            </a:extLst>
          </p:cNvPr>
          <p:cNvSpPr>
            <a:spLocks noChangeAspect="1"/>
          </p:cNvSpPr>
          <p:nvPr/>
        </p:nvSpPr>
        <p:spPr>
          <a:xfrm>
            <a:off x="9348562" y="3896351"/>
            <a:ext cx="92239"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TextBox 3156">
            <a:extLst>
              <a:ext uri="{FF2B5EF4-FFF2-40B4-BE49-F238E27FC236}">
                <a16:creationId xmlns:a16="http://schemas.microsoft.com/office/drawing/2014/main" id="{2518F948-C98D-D15C-A2A7-F12823D08817}"/>
              </a:ext>
            </a:extLst>
          </p:cNvPr>
          <p:cNvSpPr txBox="1"/>
          <p:nvPr/>
        </p:nvSpPr>
        <p:spPr>
          <a:xfrm>
            <a:off x="4463918" y="5874262"/>
            <a:ext cx="3399136" cy="584775"/>
          </a:xfrm>
          <a:prstGeom prst="rect">
            <a:avLst/>
          </a:prstGeom>
          <a:noFill/>
        </p:spPr>
        <p:txBody>
          <a:bodyPr wrap="none" rtlCol="0">
            <a:spAutoFit/>
          </a:bodyPr>
          <a:lstStyle/>
          <a:p>
            <a:r>
              <a:rPr lang="en-US" sz="3200" dirty="0"/>
              <a:t>Increasing iteration</a:t>
            </a:r>
          </a:p>
        </p:txBody>
      </p:sp>
      <p:cxnSp>
        <p:nvCxnSpPr>
          <p:cNvPr id="3159" name="Straight Arrow Connector 3158">
            <a:extLst>
              <a:ext uri="{FF2B5EF4-FFF2-40B4-BE49-F238E27FC236}">
                <a16:creationId xmlns:a16="http://schemas.microsoft.com/office/drawing/2014/main" id="{96C114B0-10D7-BCA0-FD05-6A544DC9729D}"/>
              </a:ext>
            </a:extLst>
          </p:cNvPr>
          <p:cNvCxnSpPr>
            <a:cxnSpLocks/>
          </p:cNvCxnSpPr>
          <p:nvPr/>
        </p:nvCxnSpPr>
        <p:spPr>
          <a:xfrm>
            <a:off x="883359" y="5633973"/>
            <a:ext cx="10525712" cy="224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62" name="Oval 3161">
            <a:extLst>
              <a:ext uri="{FF2B5EF4-FFF2-40B4-BE49-F238E27FC236}">
                <a16:creationId xmlns:a16="http://schemas.microsoft.com/office/drawing/2014/main" id="{F41FF0C5-573E-519C-13DD-5EF3D91F250D}"/>
              </a:ext>
            </a:extLst>
          </p:cNvPr>
          <p:cNvSpPr>
            <a:spLocks noChangeAspect="1"/>
          </p:cNvSpPr>
          <p:nvPr/>
        </p:nvSpPr>
        <p:spPr>
          <a:xfrm>
            <a:off x="2046802" y="255604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3" name="Oval 3162">
            <a:extLst>
              <a:ext uri="{FF2B5EF4-FFF2-40B4-BE49-F238E27FC236}">
                <a16:creationId xmlns:a16="http://schemas.microsoft.com/office/drawing/2014/main" id="{E4948547-BEB0-08AE-75A7-2DA7D3E1C2E6}"/>
              </a:ext>
            </a:extLst>
          </p:cNvPr>
          <p:cNvSpPr>
            <a:spLocks noChangeAspect="1"/>
          </p:cNvSpPr>
          <p:nvPr/>
        </p:nvSpPr>
        <p:spPr>
          <a:xfrm>
            <a:off x="2199202" y="270844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4" name="Oval 3163">
            <a:extLst>
              <a:ext uri="{FF2B5EF4-FFF2-40B4-BE49-F238E27FC236}">
                <a16:creationId xmlns:a16="http://schemas.microsoft.com/office/drawing/2014/main" id="{B5C68E73-E74A-A224-AB2D-15F09FF675C1}"/>
              </a:ext>
            </a:extLst>
          </p:cNvPr>
          <p:cNvSpPr>
            <a:spLocks noChangeAspect="1"/>
          </p:cNvSpPr>
          <p:nvPr/>
        </p:nvSpPr>
        <p:spPr>
          <a:xfrm>
            <a:off x="2465793" y="235462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5" name="Oval 3164">
            <a:extLst>
              <a:ext uri="{FF2B5EF4-FFF2-40B4-BE49-F238E27FC236}">
                <a16:creationId xmlns:a16="http://schemas.microsoft.com/office/drawing/2014/main" id="{62D367DC-0CD9-AE0B-DB0F-79ED3EC9E287}"/>
              </a:ext>
            </a:extLst>
          </p:cNvPr>
          <p:cNvSpPr>
            <a:spLocks noChangeAspect="1"/>
          </p:cNvSpPr>
          <p:nvPr/>
        </p:nvSpPr>
        <p:spPr>
          <a:xfrm>
            <a:off x="1733156" y="260400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6" name="Oval 3165">
            <a:extLst>
              <a:ext uri="{FF2B5EF4-FFF2-40B4-BE49-F238E27FC236}">
                <a16:creationId xmlns:a16="http://schemas.microsoft.com/office/drawing/2014/main" id="{5B1940EB-484C-818D-7226-AA599A01E4EE}"/>
              </a:ext>
            </a:extLst>
          </p:cNvPr>
          <p:cNvSpPr>
            <a:spLocks noChangeAspect="1"/>
          </p:cNvSpPr>
          <p:nvPr/>
        </p:nvSpPr>
        <p:spPr>
          <a:xfrm>
            <a:off x="1220558" y="2807183"/>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7" name="Oval 3166">
            <a:extLst>
              <a:ext uri="{FF2B5EF4-FFF2-40B4-BE49-F238E27FC236}">
                <a16:creationId xmlns:a16="http://schemas.microsoft.com/office/drawing/2014/main" id="{9F89CB06-9228-F8B1-1BA5-BD51DE0F4D0B}"/>
              </a:ext>
            </a:extLst>
          </p:cNvPr>
          <p:cNvSpPr>
            <a:spLocks noChangeAspect="1"/>
          </p:cNvSpPr>
          <p:nvPr/>
        </p:nvSpPr>
        <p:spPr>
          <a:xfrm>
            <a:off x="1496516" y="313181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8" name="Oval 3167">
            <a:extLst>
              <a:ext uri="{FF2B5EF4-FFF2-40B4-BE49-F238E27FC236}">
                <a16:creationId xmlns:a16="http://schemas.microsoft.com/office/drawing/2014/main" id="{5A13A333-B26A-2027-7065-619A221169A8}"/>
              </a:ext>
            </a:extLst>
          </p:cNvPr>
          <p:cNvSpPr>
            <a:spLocks noChangeAspect="1"/>
          </p:cNvSpPr>
          <p:nvPr/>
        </p:nvSpPr>
        <p:spPr>
          <a:xfrm>
            <a:off x="1772474" y="3456453"/>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9" name="Oval 3168">
            <a:extLst>
              <a:ext uri="{FF2B5EF4-FFF2-40B4-BE49-F238E27FC236}">
                <a16:creationId xmlns:a16="http://schemas.microsoft.com/office/drawing/2014/main" id="{971D89B6-FBCD-644F-64D1-885099636939}"/>
              </a:ext>
            </a:extLst>
          </p:cNvPr>
          <p:cNvSpPr>
            <a:spLocks noChangeAspect="1"/>
          </p:cNvSpPr>
          <p:nvPr/>
        </p:nvSpPr>
        <p:spPr>
          <a:xfrm>
            <a:off x="2270742" y="348426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0" name="Oval 3169">
            <a:extLst>
              <a:ext uri="{FF2B5EF4-FFF2-40B4-BE49-F238E27FC236}">
                <a16:creationId xmlns:a16="http://schemas.microsoft.com/office/drawing/2014/main" id="{8781858A-A6ED-2E1A-6496-0B862FB455EA}"/>
              </a:ext>
            </a:extLst>
          </p:cNvPr>
          <p:cNvSpPr>
            <a:spLocks noChangeAspect="1"/>
          </p:cNvSpPr>
          <p:nvPr/>
        </p:nvSpPr>
        <p:spPr>
          <a:xfrm>
            <a:off x="2419673" y="323135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1" name="Oval 3170">
            <a:extLst>
              <a:ext uri="{FF2B5EF4-FFF2-40B4-BE49-F238E27FC236}">
                <a16:creationId xmlns:a16="http://schemas.microsoft.com/office/drawing/2014/main" id="{30D63A07-9807-7276-6D02-E6CCB5B0374C}"/>
              </a:ext>
            </a:extLst>
          </p:cNvPr>
          <p:cNvSpPr>
            <a:spLocks noChangeAspect="1"/>
          </p:cNvSpPr>
          <p:nvPr/>
        </p:nvSpPr>
        <p:spPr>
          <a:xfrm>
            <a:off x="2874893" y="293385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2" name="Oval 3171">
            <a:extLst>
              <a:ext uri="{FF2B5EF4-FFF2-40B4-BE49-F238E27FC236}">
                <a16:creationId xmlns:a16="http://schemas.microsoft.com/office/drawing/2014/main" id="{7C7D3DD4-E69C-0BAB-91B4-B1D7D066EA1C}"/>
              </a:ext>
            </a:extLst>
          </p:cNvPr>
          <p:cNvSpPr>
            <a:spLocks noChangeAspect="1"/>
          </p:cNvSpPr>
          <p:nvPr/>
        </p:nvSpPr>
        <p:spPr>
          <a:xfrm>
            <a:off x="2227605" y="298656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726C3434-2B62-E151-4631-FFB83D820681}"/>
              </a:ext>
            </a:extLst>
          </p:cNvPr>
          <p:cNvSpPr>
            <a:spLocks noChangeAspect="1"/>
          </p:cNvSpPr>
          <p:nvPr/>
        </p:nvSpPr>
        <p:spPr>
          <a:xfrm>
            <a:off x="1267652" y="337543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8A25F945-9D88-9968-62E8-ED72C9B05F5E}"/>
              </a:ext>
            </a:extLst>
          </p:cNvPr>
          <p:cNvSpPr>
            <a:spLocks noChangeAspect="1"/>
          </p:cNvSpPr>
          <p:nvPr/>
        </p:nvSpPr>
        <p:spPr>
          <a:xfrm>
            <a:off x="1801634" y="3722701"/>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9E90D490-1D25-9525-AC1A-E9E443F2DFB7}"/>
              </a:ext>
            </a:extLst>
          </p:cNvPr>
          <p:cNvSpPr>
            <a:spLocks noChangeAspect="1"/>
          </p:cNvSpPr>
          <p:nvPr/>
        </p:nvSpPr>
        <p:spPr>
          <a:xfrm>
            <a:off x="2223976" y="380419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8CF08C91-39B7-9B80-5101-1151FD416918}"/>
              </a:ext>
            </a:extLst>
          </p:cNvPr>
          <p:cNvSpPr>
            <a:spLocks noChangeAspect="1"/>
          </p:cNvSpPr>
          <p:nvPr/>
        </p:nvSpPr>
        <p:spPr>
          <a:xfrm>
            <a:off x="2646318" y="3885687"/>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E16CBDA8-3868-99A5-60FA-2D0DDA504105}"/>
              </a:ext>
            </a:extLst>
          </p:cNvPr>
          <p:cNvSpPr>
            <a:spLocks noChangeAspect="1"/>
          </p:cNvSpPr>
          <p:nvPr/>
        </p:nvSpPr>
        <p:spPr>
          <a:xfrm>
            <a:off x="2774411" y="3369667"/>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CC970E2B-B400-2A8B-F6F2-B6231B968DA3}"/>
              </a:ext>
            </a:extLst>
          </p:cNvPr>
          <p:cNvSpPr>
            <a:spLocks noChangeAspect="1"/>
          </p:cNvSpPr>
          <p:nvPr/>
        </p:nvSpPr>
        <p:spPr>
          <a:xfrm>
            <a:off x="1970372" y="297957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187E55A0-B4F2-B2EE-1D41-FD4DF944C18C}"/>
              </a:ext>
            </a:extLst>
          </p:cNvPr>
          <p:cNvSpPr>
            <a:spLocks noChangeAspect="1"/>
          </p:cNvSpPr>
          <p:nvPr/>
        </p:nvSpPr>
        <p:spPr>
          <a:xfrm>
            <a:off x="3175700" y="3314252"/>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0" name="Oval 3179">
            <a:extLst>
              <a:ext uri="{FF2B5EF4-FFF2-40B4-BE49-F238E27FC236}">
                <a16:creationId xmlns:a16="http://schemas.microsoft.com/office/drawing/2014/main" id="{09CFFF98-2ED9-EEC1-09A1-FEFCDB5B50FF}"/>
              </a:ext>
            </a:extLst>
          </p:cNvPr>
          <p:cNvSpPr>
            <a:spLocks noChangeAspect="1"/>
          </p:cNvSpPr>
          <p:nvPr/>
        </p:nvSpPr>
        <p:spPr>
          <a:xfrm>
            <a:off x="2938529" y="3148966"/>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3F2B6E95-2C55-47BE-AAB3-A1DAC40D740D}"/>
              </a:ext>
            </a:extLst>
          </p:cNvPr>
          <p:cNvSpPr>
            <a:spLocks noChangeAspect="1"/>
          </p:cNvSpPr>
          <p:nvPr/>
        </p:nvSpPr>
        <p:spPr>
          <a:xfrm>
            <a:off x="6360694" y="289512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96DD8DB1-F6C9-0BF9-0A0A-29F6C8BAAD36}"/>
              </a:ext>
            </a:extLst>
          </p:cNvPr>
          <p:cNvSpPr>
            <a:spLocks noChangeAspect="1"/>
          </p:cNvSpPr>
          <p:nvPr/>
        </p:nvSpPr>
        <p:spPr>
          <a:xfrm>
            <a:off x="5386668" y="260267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0D6F0E27-5CFD-57C3-74E1-89C68C10B93F}"/>
              </a:ext>
            </a:extLst>
          </p:cNvPr>
          <p:cNvSpPr>
            <a:spLocks noChangeAspect="1"/>
          </p:cNvSpPr>
          <p:nvPr/>
        </p:nvSpPr>
        <p:spPr>
          <a:xfrm>
            <a:off x="5789431" y="227497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727D4257-2CB0-A0AC-339E-96DC90C4D398}"/>
              </a:ext>
            </a:extLst>
          </p:cNvPr>
          <p:cNvSpPr>
            <a:spLocks noChangeAspect="1"/>
          </p:cNvSpPr>
          <p:nvPr/>
        </p:nvSpPr>
        <p:spPr>
          <a:xfrm>
            <a:off x="6598042" y="2775417"/>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5E1BDBEE-08DE-1690-EAF3-04DEA6448C73}"/>
              </a:ext>
            </a:extLst>
          </p:cNvPr>
          <p:cNvSpPr>
            <a:spLocks noChangeAspect="1"/>
          </p:cNvSpPr>
          <p:nvPr/>
        </p:nvSpPr>
        <p:spPr>
          <a:xfrm>
            <a:off x="6053976" y="2524836"/>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F13F4374-ACAC-C92D-330A-93C04106D5CA}"/>
              </a:ext>
            </a:extLst>
          </p:cNvPr>
          <p:cNvSpPr>
            <a:spLocks noChangeAspect="1"/>
          </p:cNvSpPr>
          <p:nvPr/>
        </p:nvSpPr>
        <p:spPr>
          <a:xfrm>
            <a:off x="5589022" y="262847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039789F5-D552-0F1F-5AC5-14F8096EBA7A}"/>
              </a:ext>
            </a:extLst>
          </p:cNvPr>
          <p:cNvSpPr>
            <a:spLocks noChangeAspect="1"/>
          </p:cNvSpPr>
          <p:nvPr/>
        </p:nvSpPr>
        <p:spPr>
          <a:xfrm>
            <a:off x="5369917" y="297780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8" name="Oval 3187">
            <a:extLst>
              <a:ext uri="{FF2B5EF4-FFF2-40B4-BE49-F238E27FC236}">
                <a16:creationId xmlns:a16="http://schemas.microsoft.com/office/drawing/2014/main" id="{35A2233C-B5ED-0316-4903-790B013C7156}"/>
              </a:ext>
            </a:extLst>
          </p:cNvPr>
          <p:cNvSpPr>
            <a:spLocks noChangeAspect="1"/>
          </p:cNvSpPr>
          <p:nvPr/>
        </p:nvSpPr>
        <p:spPr>
          <a:xfrm>
            <a:off x="6141466" y="320155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D2189D83-BC15-90AE-0B42-B35A8F0171C1}"/>
              </a:ext>
            </a:extLst>
          </p:cNvPr>
          <p:cNvSpPr>
            <a:spLocks noChangeAspect="1"/>
          </p:cNvSpPr>
          <p:nvPr/>
        </p:nvSpPr>
        <p:spPr>
          <a:xfrm>
            <a:off x="6452933" y="2479116"/>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75EFD8E5-2205-0F9A-7122-54049640A8A2}"/>
              </a:ext>
            </a:extLst>
          </p:cNvPr>
          <p:cNvSpPr>
            <a:spLocks noChangeAspect="1"/>
          </p:cNvSpPr>
          <p:nvPr/>
        </p:nvSpPr>
        <p:spPr>
          <a:xfrm>
            <a:off x="5772818" y="2971047"/>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1877F7A8-5B92-3495-AE51-72AA3AD79966}"/>
              </a:ext>
            </a:extLst>
          </p:cNvPr>
          <p:cNvSpPr>
            <a:spLocks noChangeAspect="1"/>
          </p:cNvSpPr>
          <p:nvPr/>
        </p:nvSpPr>
        <p:spPr>
          <a:xfrm>
            <a:off x="6488321" y="343329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8C3CD1DF-0C19-7722-3DE6-66620ACEA193}"/>
              </a:ext>
            </a:extLst>
          </p:cNvPr>
          <p:cNvSpPr>
            <a:spLocks noChangeAspect="1"/>
          </p:cNvSpPr>
          <p:nvPr/>
        </p:nvSpPr>
        <p:spPr>
          <a:xfrm>
            <a:off x="5781747" y="273373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BA88C4D0-7866-7067-FB81-1D139D1D54FE}"/>
              </a:ext>
            </a:extLst>
          </p:cNvPr>
          <p:cNvSpPr>
            <a:spLocks noChangeAspect="1"/>
          </p:cNvSpPr>
          <p:nvPr/>
        </p:nvSpPr>
        <p:spPr>
          <a:xfrm>
            <a:off x="6597578" y="296306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9CBEED9D-C4AF-9083-3D96-EF1B075A351A}"/>
              </a:ext>
            </a:extLst>
          </p:cNvPr>
          <p:cNvSpPr>
            <a:spLocks noChangeAspect="1"/>
          </p:cNvSpPr>
          <p:nvPr/>
        </p:nvSpPr>
        <p:spPr>
          <a:xfrm>
            <a:off x="5982626" y="307484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A4AB3C3-A4C6-3918-4E05-1ADE84D5D98E}"/>
              </a:ext>
            </a:extLst>
          </p:cNvPr>
          <p:cNvSpPr>
            <a:spLocks noChangeAspect="1"/>
          </p:cNvSpPr>
          <p:nvPr/>
        </p:nvSpPr>
        <p:spPr>
          <a:xfrm>
            <a:off x="5638840" y="3512444"/>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6" name="Oval 3195">
            <a:extLst>
              <a:ext uri="{FF2B5EF4-FFF2-40B4-BE49-F238E27FC236}">
                <a16:creationId xmlns:a16="http://schemas.microsoft.com/office/drawing/2014/main" id="{48930C81-132A-9536-FF2A-DFFDAD605F81}"/>
              </a:ext>
            </a:extLst>
          </p:cNvPr>
          <p:cNvSpPr>
            <a:spLocks noChangeAspect="1"/>
          </p:cNvSpPr>
          <p:nvPr/>
        </p:nvSpPr>
        <p:spPr>
          <a:xfrm>
            <a:off x="6160963" y="289052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53336398-0DCB-9E45-E051-3D4F45A38301}"/>
              </a:ext>
            </a:extLst>
          </p:cNvPr>
          <p:cNvSpPr>
            <a:spLocks noChangeAspect="1"/>
          </p:cNvSpPr>
          <p:nvPr/>
        </p:nvSpPr>
        <p:spPr>
          <a:xfrm>
            <a:off x="6242857" y="2726761"/>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8A0A3EEE-7CF1-DF3C-F363-1ED0176BD31B}"/>
              </a:ext>
            </a:extLst>
          </p:cNvPr>
          <p:cNvSpPr>
            <a:spLocks noChangeAspect="1"/>
          </p:cNvSpPr>
          <p:nvPr/>
        </p:nvSpPr>
        <p:spPr>
          <a:xfrm>
            <a:off x="9998138" y="271131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815514CA-B153-6D48-2754-8FE23C45612B}"/>
              </a:ext>
            </a:extLst>
          </p:cNvPr>
          <p:cNvSpPr>
            <a:spLocks noChangeAspect="1"/>
          </p:cNvSpPr>
          <p:nvPr/>
        </p:nvSpPr>
        <p:spPr>
          <a:xfrm>
            <a:off x="9694531" y="226519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803CAA24-921B-1A1D-3C4C-ADB6332FD42D}"/>
              </a:ext>
            </a:extLst>
          </p:cNvPr>
          <p:cNvSpPr>
            <a:spLocks noChangeAspect="1"/>
          </p:cNvSpPr>
          <p:nvPr/>
        </p:nvSpPr>
        <p:spPr>
          <a:xfrm>
            <a:off x="9426875" y="2437372"/>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49E8C001-A09B-47B7-FCD8-303492320CEC}"/>
              </a:ext>
            </a:extLst>
          </p:cNvPr>
          <p:cNvSpPr>
            <a:spLocks noChangeAspect="1"/>
          </p:cNvSpPr>
          <p:nvPr/>
        </p:nvSpPr>
        <p:spPr>
          <a:xfrm>
            <a:off x="9463850" y="219545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63959A0F-6AD2-189E-10B3-BA7E178EB1CE}"/>
              </a:ext>
            </a:extLst>
          </p:cNvPr>
          <p:cNvSpPr>
            <a:spLocks noChangeAspect="1"/>
          </p:cNvSpPr>
          <p:nvPr/>
        </p:nvSpPr>
        <p:spPr>
          <a:xfrm>
            <a:off x="9711272" y="2714962"/>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EE709939-72B9-E6B8-89B3-DE6A8B4179A3}"/>
              </a:ext>
            </a:extLst>
          </p:cNvPr>
          <p:cNvSpPr>
            <a:spLocks noChangeAspect="1"/>
          </p:cNvSpPr>
          <p:nvPr/>
        </p:nvSpPr>
        <p:spPr>
          <a:xfrm>
            <a:off x="9064349" y="221947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4" name="Oval 3203">
            <a:extLst>
              <a:ext uri="{FF2B5EF4-FFF2-40B4-BE49-F238E27FC236}">
                <a16:creationId xmlns:a16="http://schemas.microsoft.com/office/drawing/2014/main" id="{11770756-00C6-D800-8057-A734EC0761AF}"/>
              </a:ext>
            </a:extLst>
          </p:cNvPr>
          <p:cNvSpPr>
            <a:spLocks noChangeAspect="1"/>
          </p:cNvSpPr>
          <p:nvPr/>
        </p:nvSpPr>
        <p:spPr>
          <a:xfrm>
            <a:off x="9747754" y="2570556"/>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ADA2616E-26D7-732C-178C-5051CBAC9F5C}"/>
              </a:ext>
            </a:extLst>
          </p:cNvPr>
          <p:cNvSpPr>
            <a:spLocks noChangeAspect="1"/>
          </p:cNvSpPr>
          <p:nvPr/>
        </p:nvSpPr>
        <p:spPr>
          <a:xfrm>
            <a:off x="9857015" y="2779455"/>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32D9F809-62EB-454E-E515-7B4499E0211A}"/>
              </a:ext>
            </a:extLst>
          </p:cNvPr>
          <p:cNvSpPr>
            <a:spLocks noChangeAspect="1"/>
          </p:cNvSpPr>
          <p:nvPr/>
        </p:nvSpPr>
        <p:spPr>
          <a:xfrm>
            <a:off x="10090377" y="2641518"/>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ED81C2A0-7E60-CDDC-A067-89056EF736FB}"/>
              </a:ext>
            </a:extLst>
          </p:cNvPr>
          <p:cNvSpPr>
            <a:spLocks noChangeAspect="1"/>
          </p:cNvSpPr>
          <p:nvPr/>
        </p:nvSpPr>
        <p:spPr>
          <a:xfrm>
            <a:off x="9844322" y="253703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F857A6E8-E05A-765D-49A0-8DBB405D82C8}"/>
              </a:ext>
            </a:extLst>
          </p:cNvPr>
          <p:cNvSpPr>
            <a:spLocks noChangeAspect="1"/>
          </p:cNvSpPr>
          <p:nvPr/>
        </p:nvSpPr>
        <p:spPr>
          <a:xfrm>
            <a:off x="10047382" y="250708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CF9216DB-8DD5-67AF-B104-92DAD01BDBE0}"/>
              </a:ext>
            </a:extLst>
          </p:cNvPr>
          <p:cNvSpPr>
            <a:spLocks noChangeAspect="1"/>
          </p:cNvSpPr>
          <p:nvPr/>
        </p:nvSpPr>
        <p:spPr>
          <a:xfrm>
            <a:off x="9905899" y="237017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0FC03DAA-BCA9-D713-A748-D98AE1B6E42D}"/>
              </a:ext>
            </a:extLst>
          </p:cNvPr>
          <p:cNvSpPr>
            <a:spLocks noChangeAspect="1"/>
          </p:cNvSpPr>
          <p:nvPr/>
        </p:nvSpPr>
        <p:spPr>
          <a:xfrm>
            <a:off x="9648255" y="234272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75FC57A1-3619-2F1E-FA01-C4DC93D36895}"/>
              </a:ext>
            </a:extLst>
          </p:cNvPr>
          <p:cNvSpPr>
            <a:spLocks noChangeAspect="1"/>
          </p:cNvSpPr>
          <p:nvPr/>
        </p:nvSpPr>
        <p:spPr>
          <a:xfrm>
            <a:off x="9347141" y="206000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2" name="Oval 3211">
            <a:extLst>
              <a:ext uri="{FF2B5EF4-FFF2-40B4-BE49-F238E27FC236}">
                <a16:creationId xmlns:a16="http://schemas.microsoft.com/office/drawing/2014/main" id="{76D8C6D9-BFD3-2A1B-A547-1D5AF93A7239}"/>
              </a:ext>
            </a:extLst>
          </p:cNvPr>
          <p:cNvSpPr>
            <a:spLocks noChangeAspect="1"/>
          </p:cNvSpPr>
          <p:nvPr/>
        </p:nvSpPr>
        <p:spPr>
          <a:xfrm>
            <a:off x="9648255" y="2253681"/>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D1D8B429-BE98-3EC3-FFA7-396E6DDE82ED}"/>
              </a:ext>
            </a:extLst>
          </p:cNvPr>
          <p:cNvSpPr>
            <a:spLocks noChangeAspect="1"/>
          </p:cNvSpPr>
          <p:nvPr/>
        </p:nvSpPr>
        <p:spPr>
          <a:xfrm>
            <a:off x="9614528" y="244936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569B086B-585A-AE06-8F49-3B8B201A0B39}"/>
              </a:ext>
            </a:extLst>
          </p:cNvPr>
          <p:cNvSpPr>
            <a:spLocks noChangeAspect="1"/>
          </p:cNvSpPr>
          <p:nvPr/>
        </p:nvSpPr>
        <p:spPr>
          <a:xfrm>
            <a:off x="9407871" y="2338069"/>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5849AF82-F2A3-8371-D30F-3F89DDE0E49D}"/>
              </a:ext>
            </a:extLst>
          </p:cNvPr>
          <p:cNvSpPr>
            <a:spLocks noChangeAspect="1"/>
          </p:cNvSpPr>
          <p:nvPr/>
        </p:nvSpPr>
        <p:spPr>
          <a:xfrm>
            <a:off x="9556089" y="2557651"/>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287CB237-1AC2-2C05-1E8F-407C635AAF52}"/>
              </a:ext>
            </a:extLst>
          </p:cNvPr>
          <p:cNvSpPr>
            <a:spLocks noChangeAspect="1"/>
          </p:cNvSpPr>
          <p:nvPr/>
        </p:nvSpPr>
        <p:spPr>
          <a:xfrm>
            <a:off x="9390937" y="2760430"/>
            <a:ext cx="92239" cy="91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5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250"/>
                            </p:stCondLst>
                            <p:childTnLst>
                              <p:par>
                                <p:cTn id="12" presetID="1" presetClass="entr" presetSubtype="0" fill="hold" grpId="0" nodeType="afterEffect">
                                  <p:stCondLst>
                                    <p:cond delay="25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25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250"/>
                                  </p:stCondLst>
                                  <p:childTnLst>
                                    <p:set>
                                      <p:cBhvr>
                                        <p:cTn id="22" dur="1" fill="hold">
                                          <p:stCondLst>
                                            <p:cond delay="0"/>
                                          </p:stCondLst>
                                        </p:cTn>
                                        <p:tgtEl>
                                          <p:spTgt spid="14"/>
                                        </p:tgtEl>
                                        <p:attrNameLst>
                                          <p:attrName>style.visibility</p:attrName>
                                        </p:attrNameLst>
                                      </p:cBhvr>
                                      <p:to>
                                        <p:strVal val="visible"/>
                                      </p:to>
                                    </p:set>
                                  </p:childTnLst>
                                </p:cTn>
                              </p:par>
                            </p:childTnLst>
                          </p:cTn>
                        </p:par>
                        <p:par>
                          <p:cTn id="23" fill="hold">
                            <p:stCondLst>
                              <p:cond delay="1250"/>
                            </p:stCondLst>
                            <p:childTnLst>
                              <p:par>
                                <p:cTn id="24" presetID="1" presetClass="entr" presetSubtype="0"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25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p:stCondLst>
                              <p:cond delay="1750"/>
                            </p:stCondLst>
                            <p:childTnLst>
                              <p:par>
                                <p:cTn id="30" presetID="1" presetClass="entr" presetSubtype="0" fill="hold" grpId="0" nodeType="afterEffect">
                                  <p:stCondLst>
                                    <p:cond delay="25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25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250"/>
                                  </p:stCondLst>
                                  <p:childTnLst>
                                    <p:set>
                                      <p:cBhvr>
                                        <p:cTn id="36" dur="1" fill="hold">
                                          <p:stCondLst>
                                            <p:cond delay="0"/>
                                          </p:stCondLst>
                                        </p:cTn>
                                        <p:tgtEl>
                                          <p:spTgt spid="28"/>
                                        </p:tgtEl>
                                        <p:attrNameLst>
                                          <p:attrName>style.visibility</p:attrName>
                                        </p:attrNameLst>
                                      </p:cBhvr>
                                      <p:to>
                                        <p:strVal val="visible"/>
                                      </p:to>
                                    </p:set>
                                  </p:childTnLst>
                                </p:cTn>
                              </p:par>
                            </p:childTnLst>
                          </p:cTn>
                        </p:par>
                        <p:par>
                          <p:cTn id="37" fill="hold">
                            <p:stCondLst>
                              <p:cond delay="2250"/>
                            </p:stCondLst>
                            <p:childTnLst>
                              <p:par>
                                <p:cTn id="38" presetID="1" presetClass="entr" presetSubtype="0" fill="hold" grpId="0" nodeType="afterEffect">
                                  <p:stCondLst>
                                    <p:cond delay="250"/>
                                  </p:stCondLst>
                                  <p:childTnLst>
                                    <p:set>
                                      <p:cBhvr>
                                        <p:cTn id="39" dur="1" fill="hold">
                                          <p:stCondLst>
                                            <p:cond delay="0"/>
                                          </p:stCondLst>
                                        </p:cTn>
                                        <p:tgtEl>
                                          <p:spTgt spid="33"/>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grpId="0" nodeType="afterEffect">
                                  <p:stCondLst>
                                    <p:cond delay="250"/>
                                  </p:stCondLst>
                                  <p:childTnLst>
                                    <p:set>
                                      <p:cBhvr>
                                        <p:cTn id="42" dur="1" fill="hold">
                                          <p:stCondLst>
                                            <p:cond delay="0"/>
                                          </p:stCondLst>
                                        </p:cTn>
                                        <p:tgtEl>
                                          <p:spTgt spid="39"/>
                                        </p:tgtEl>
                                        <p:attrNameLst>
                                          <p:attrName>style.visibility</p:attrName>
                                        </p:attrNameLst>
                                      </p:cBhvr>
                                      <p:to>
                                        <p:strVal val="visible"/>
                                      </p:to>
                                    </p:set>
                                  </p:childTnLst>
                                </p:cTn>
                              </p:par>
                            </p:childTnLst>
                          </p:cTn>
                        </p:par>
                        <p:par>
                          <p:cTn id="43" fill="hold">
                            <p:stCondLst>
                              <p:cond delay="2750"/>
                            </p:stCondLst>
                            <p:childTnLst>
                              <p:par>
                                <p:cTn id="44" presetID="1" presetClass="entr" presetSubtype="0" fill="hold" grpId="0" nodeType="afterEffect">
                                  <p:stCondLst>
                                    <p:cond delay="25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3000"/>
                            </p:stCondLst>
                            <p:childTnLst>
                              <p:par>
                                <p:cTn id="47" presetID="1" presetClass="entr" presetSubtype="0" fill="hold" grpId="0" nodeType="afterEffect">
                                  <p:stCondLst>
                                    <p:cond delay="250"/>
                                  </p:stCondLst>
                                  <p:childTnLst>
                                    <p:set>
                                      <p:cBhvr>
                                        <p:cTn id="48" dur="1" fill="hold">
                                          <p:stCondLst>
                                            <p:cond delay="0"/>
                                          </p:stCondLst>
                                        </p:cTn>
                                        <p:tgtEl>
                                          <p:spTgt spid="41"/>
                                        </p:tgtEl>
                                        <p:attrNameLst>
                                          <p:attrName>style.visibility</p:attrName>
                                        </p:attrNameLst>
                                      </p:cBhvr>
                                      <p:to>
                                        <p:strVal val="visible"/>
                                      </p:to>
                                    </p:set>
                                  </p:childTnLst>
                                </p:cTn>
                              </p:par>
                            </p:childTnLst>
                          </p:cTn>
                        </p:par>
                        <p:par>
                          <p:cTn id="49" fill="hold">
                            <p:stCondLst>
                              <p:cond delay="3250"/>
                            </p:stCondLst>
                            <p:childTnLst>
                              <p:par>
                                <p:cTn id="50" presetID="1" presetClass="entr" presetSubtype="0" fill="hold" grpId="0" nodeType="afterEffect">
                                  <p:stCondLst>
                                    <p:cond delay="250"/>
                                  </p:stCondLst>
                                  <p:childTnLst>
                                    <p:set>
                                      <p:cBhvr>
                                        <p:cTn id="51" dur="1" fill="hold">
                                          <p:stCondLst>
                                            <p:cond delay="0"/>
                                          </p:stCondLst>
                                        </p:cTn>
                                        <p:tgtEl>
                                          <p:spTgt spid="45"/>
                                        </p:tgtEl>
                                        <p:attrNameLst>
                                          <p:attrName>style.visibility</p:attrName>
                                        </p:attrNameLst>
                                      </p:cBhvr>
                                      <p:to>
                                        <p:strVal val="visible"/>
                                      </p:to>
                                    </p:set>
                                  </p:childTnLst>
                                </p:cTn>
                              </p:par>
                            </p:childTnLst>
                          </p:cTn>
                        </p:par>
                        <p:par>
                          <p:cTn id="52" fill="hold">
                            <p:stCondLst>
                              <p:cond delay="3500"/>
                            </p:stCondLst>
                            <p:childTnLst>
                              <p:par>
                                <p:cTn id="53" presetID="1" presetClass="entr" presetSubtype="0" fill="hold" grpId="0" nodeType="afterEffect">
                                  <p:stCondLst>
                                    <p:cond delay="25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250"/>
                                  </p:stCondLst>
                                  <p:childTnLst>
                                    <p:set>
                                      <p:cBhvr>
                                        <p:cTn id="56" dur="1" fill="hold">
                                          <p:stCondLst>
                                            <p:cond delay="0"/>
                                          </p:stCondLst>
                                        </p:cTn>
                                        <p:tgtEl>
                                          <p:spTgt spid="1045"/>
                                        </p:tgtEl>
                                        <p:attrNameLst>
                                          <p:attrName>style.visibility</p:attrName>
                                        </p:attrNameLst>
                                      </p:cBhvr>
                                      <p:to>
                                        <p:strVal val="visible"/>
                                      </p:to>
                                    </p:set>
                                  </p:childTnLst>
                                </p:cTn>
                              </p:par>
                            </p:childTnLst>
                          </p:cTn>
                        </p:par>
                        <p:par>
                          <p:cTn id="57" fill="hold">
                            <p:stCondLst>
                              <p:cond delay="3750"/>
                            </p:stCondLst>
                            <p:childTnLst>
                              <p:par>
                                <p:cTn id="58" presetID="1" presetClass="entr" presetSubtype="0" fill="hold" grpId="0" nodeType="afterEffect">
                                  <p:stCondLst>
                                    <p:cond delay="250"/>
                                  </p:stCondLst>
                                  <p:childTnLst>
                                    <p:set>
                                      <p:cBhvr>
                                        <p:cTn id="59" dur="1" fill="hold">
                                          <p:stCondLst>
                                            <p:cond delay="0"/>
                                          </p:stCondLst>
                                        </p:cTn>
                                        <p:tgtEl>
                                          <p:spTgt spid="1046"/>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grpId="0" nodeType="afterEffect">
                                  <p:stCondLst>
                                    <p:cond delay="250"/>
                                  </p:stCondLst>
                                  <p:childTnLst>
                                    <p:set>
                                      <p:cBhvr>
                                        <p:cTn id="62" dur="1" fill="hold">
                                          <p:stCondLst>
                                            <p:cond delay="0"/>
                                          </p:stCondLst>
                                        </p:cTn>
                                        <p:tgtEl>
                                          <p:spTgt spid="1047"/>
                                        </p:tgtEl>
                                        <p:attrNameLst>
                                          <p:attrName>style.visibility</p:attrName>
                                        </p:attrNameLst>
                                      </p:cBhvr>
                                      <p:to>
                                        <p:strVal val="visible"/>
                                      </p:to>
                                    </p:set>
                                  </p:childTnLst>
                                </p:cTn>
                              </p:par>
                            </p:childTnLst>
                          </p:cTn>
                        </p:par>
                        <p:par>
                          <p:cTn id="63" fill="hold">
                            <p:stCondLst>
                              <p:cond delay="4250"/>
                            </p:stCondLst>
                            <p:childTnLst>
                              <p:par>
                                <p:cTn id="64" presetID="1" presetClass="entr" presetSubtype="0" fill="hold" grpId="0" nodeType="afterEffect">
                                  <p:stCondLst>
                                    <p:cond delay="250"/>
                                  </p:stCondLst>
                                  <p:childTnLst>
                                    <p:set>
                                      <p:cBhvr>
                                        <p:cTn id="65" dur="1" fill="hold">
                                          <p:stCondLst>
                                            <p:cond delay="0"/>
                                          </p:stCondLst>
                                        </p:cTn>
                                        <p:tgtEl>
                                          <p:spTgt spid="1048"/>
                                        </p:tgtEl>
                                        <p:attrNameLst>
                                          <p:attrName>style.visibility</p:attrName>
                                        </p:attrNameLst>
                                      </p:cBhvr>
                                      <p:to>
                                        <p:strVal val="visible"/>
                                      </p:to>
                                    </p:set>
                                  </p:childTnLst>
                                </p:cTn>
                              </p:par>
                            </p:childTnLst>
                          </p:cTn>
                        </p:par>
                        <p:par>
                          <p:cTn id="66" fill="hold">
                            <p:stCondLst>
                              <p:cond delay="4500"/>
                            </p:stCondLst>
                            <p:childTnLst>
                              <p:par>
                                <p:cTn id="67" presetID="1" presetClass="entr" presetSubtype="0" fill="hold" grpId="0" nodeType="afterEffect">
                                  <p:stCondLst>
                                    <p:cond delay="250"/>
                                  </p:stCondLst>
                                  <p:childTnLst>
                                    <p:set>
                                      <p:cBhvr>
                                        <p:cTn id="68" dur="1" fill="hold">
                                          <p:stCondLst>
                                            <p:cond delay="0"/>
                                          </p:stCondLst>
                                        </p:cTn>
                                        <p:tgtEl>
                                          <p:spTgt spid="1049"/>
                                        </p:tgtEl>
                                        <p:attrNameLst>
                                          <p:attrName>style.visibility</p:attrName>
                                        </p:attrNameLst>
                                      </p:cBhvr>
                                      <p:to>
                                        <p:strVal val="visible"/>
                                      </p:to>
                                    </p:set>
                                  </p:childTnLst>
                                </p:cTn>
                              </p:par>
                            </p:childTnLst>
                          </p:cTn>
                        </p:par>
                        <p:par>
                          <p:cTn id="69" fill="hold">
                            <p:stCondLst>
                              <p:cond delay="4750"/>
                            </p:stCondLst>
                            <p:childTnLst>
                              <p:par>
                                <p:cTn id="70" presetID="1" presetClass="entr" presetSubtype="0" fill="hold" grpId="0" nodeType="afterEffect">
                                  <p:stCondLst>
                                    <p:cond delay="250"/>
                                  </p:stCondLst>
                                  <p:childTnLst>
                                    <p:set>
                                      <p:cBhvr>
                                        <p:cTn id="71" dur="1" fill="hold">
                                          <p:stCondLst>
                                            <p:cond delay="0"/>
                                          </p:stCondLst>
                                        </p:cTn>
                                        <p:tgtEl>
                                          <p:spTgt spid="1050"/>
                                        </p:tgtEl>
                                        <p:attrNameLst>
                                          <p:attrName>style.visibility</p:attrName>
                                        </p:attrNameLst>
                                      </p:cBhvr>
                                      <p:to>
                                        <p:strVal val="visible"/>
                                      </p:to>
                                    </p:set>
                                  </p:childTnLst>
                                </p:cTn>
                              </p:par>
                            </p:childTnLst>
                          </p:cTn>
                        </p:par>
                        <p:par>
                          <p:cTn id="72" fill="hold">
                            <p:stCondLst>
                              <p:cond delay="5000"/>
                            </p:stCondLst>
                            <p:childTnLst>
                              <p:par>
                                <p:cTn id="73" presetID="1" presetClass="entr" presetSubtype="0" fill="hold" grpId="0" nodeType="afterEffect">
                                  <p:stCondLst>
                                    <p:cond delay="250"/>
                                  </p:stCondLst>
                                  <p:childTnLst>
                                    <p:set>
                                      <p:cBhvr>
                                        <p:cTn id="74" dur="1" fill="hold">
                                          <p:stCondLst>
                                            <p:cond delay="0"/>
                                          </p:stCondLst>
                                        </p:cTn>
                                        <p:tgtEl>
                                          <p:spTgt spid="1051"/>
                                        </p:tgtEl>
                                        <p:attrNameLst>
                                          <p:attrName>style.visibility</p:attrName>
                                        </p:attrNameLst>
                                      </p:cBhvr>
                                      <p:to>
                                        <p:strVal val="visible"/>
                                      </p:to>
                                    </p:set>
                                  </p:childTnLst>
                                </p:cTn>
                              </p:par>
                            </p:childTnLst>
                          </p:cTn>
                        </p:par>
                        <p:par>
                          <p:cTn id="75" fill="hold">
                            <p:stCondLst>
                              <p:cond delay="5250"/>
                            </p:stCondLst>
                            <p:childTnLst>
                              <p:par>
                                <p:cTn id="76" presetID="1" presetClass="entr" presetSubtype="0" fill="hold" grpId="0" nodeType="afterEffect">
                                  <p:stCondLst>
                                    <p:cond delay="250"/>
                                  </p:stCondLst>
                                  <p:childTnLst>
                                    <p:set>
                                      <p:cBhvr>
                                        <p:cTn id="77" dur="1" fill="hold">
                                          <p:stCondLst>
                                            <p:cond delay="0"/>
                                          </p:stCondLst>
                                        </p:cTn>
                                        <p:tgtEl>
                                          <p:spTgt spid="105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250"/>
                                  </p:stCondLst>
                                  <p:childTnLst>
                                    <p:set>
                                      <p:cBhvr>
                                        <p:cTn id="81" dur="1" fill="hold">
                                          <p:stCondLst>
                                            <p:cond delay="0"/>
                                          </p:stCondLst>
                                        </p:cTn>
                                        <p:tgtEl>
                                          <p:spTgt spid="1053"/>
                                        </p:tgtEl>
                                        <p:attrNameLst>
                                          <p:attrName>style.visibility</p:attrName>
                                        </p:attrNameLst>
                                      </p:cBhvr>
                                      <p:to>
                                        <p:strVal val="visible"/>
                                      </p:to>
                                    </p:set>
                                  </p:childTnLst>
                                </p:cTn>
                              </p:par>
                            </p:childTnLst>
                          </p:cTn>
                        </p:par>
                        <p:par>
                          <p:cTn id="82" fill="hold">
                            <p:stCondLst>
                              <p:cond delay="250"/>
                            </p:stCondLst>
                            <p:childTnLst>
                              <p:par>
                                <p:cTn id="83" presetID="1" presetClass="entr" presetSubtype="0" fill="hold" grpId="0" nodeType="afterEffect">
                                  <p:stCondLst>
                                    <p:cond delay="250"/>
                                  </p:stCondLst>
                                  <p:childTnLst>
                                    <p:set>
                                      <p:cBhvr>
                                        <p:cTn id="84" dur="1" fill="hold">
                                          <p:stCondLst>
                                            <p:cond delay="0"/>
                                          </p:stCondLst>
                                        </p:cTn>
                                        <p:tgtEl>
                                          <p:spTgt spid="1054"/>
                                        </p:tgtEl>
                                        <p:attrNameLst>
                                          <p:attrName>style.visibility</p:attrName>
                                        </p:attrNameLst>
                                      </p:cBhvr>
                                      <p:to>
                                        <p:strVal val="visible"/>
                                      </p:to>
                                    </p:set>
                                  </p:childTnLst>
                                </p:cTn>
                              </p:par>
                            </p:childTnLst>
                          </p:cTn>
                        </p:par>
                        <p:par>
                          <p:cTn id="85" fill="hold">
                            <p:stCondLst>
                              <p:cond delay="500"/>
                            </p:stCondLst>
                            <p:childTnLst>
                              <p:par>
                                <p:cTn id="86" presetID="1" presetClass="entr" presetSubtype="0" fill="hold" grpId="0" nodeType="afterEffect">
                                  <p:stCondLst>
                                    <p:cond delay="250"/>
                                  </p:stCondLst>
                                  <p:childTnLst>
                                    <p:set>
                                      <p:cBhvr>
                                        <p:cTn id="87" dur="1" fill="hold">
                                          <p:stCondLst>
                                            <p:cond delay="0"/>
                                          </p:stCondLst>
                                        </p:cTn>
                                        <p:tgtEl>
                                          <p:spTgt spid="1055"/>
                                        </p:tgtEl>
                                        <p:attrNameLst>
                                          <p:attrName>style.visibility</p:attrName>
                                        </p:attrNameLst>
                                      </p:cBhvr>
                                      <p:to>
                                        <p:strVal val="visible"/>
                                      </p:to>
                                    </p:set>
                                  </p:childTnLst>
                                </p:cTn>
                              </p:par>
                            </p:childTnLst>
                          </p:cTn>
                        </p:par>
                        <p:par>
                          <p:cTn id="88" fill="hold">
                            <p:stCondLst>
                              <p:cond delay="750"/>
                            </p:stCondLst>
                            <p:childTnLst>
                              <p:par>
                                <p:cTn id="89" presetID="1" presetClass="entr" presetSubtype="0" fill="hold" grpId="0" nodeType="afterEffect">
                                  <p:stCondLst>
                                    <p:cond delay="250"/>
                                  </p:stCondLst>
                                  <p:childTnLst>
                                    <p:set>
                                      <p:cBhvr>
                                        <p:cTn id="90" dur="1" fill="hold">
                                          <p:stCondLst>
                                            <p:cond delay="0"/>
                                          </p:stCondLst>
                                        </p:cTn>
                                        <p:tgtEl>
                                          <p:spTgt spid="1056"/>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250"/>
                                  </p:stCondLst>
                                  <p:childTnLst>
                                    <p:set>
                                      <p:cBhvr>
                                        <p:cTn id="93" dur="1" fill="hold">
                                          <p:stCondLst>
                                            <p:cond delay="0"/>
                                          </p:stCondLst>
                                        </p:cTn>
                                        <p:tgtEl>
                                          <p:spTgt spid="1057"/>
                                        </p:tgtEl>
                                        <p:attrNameLst>
                                          <p:attrName>style.visibility</p:attrName>
                                        </p:attrNameLst>
                                      </p:cBhvr>
                                      <p:to>
                                        <p:strVal val="visible"/>
                                      </p:to>
                                    </p:set>
                                  </p:childTnLst>
                                </p:cTn>
                              </p:par>
                            </p:childTnLst>
                          </p:cTn>
                        </p:par>
                        <p:par>
                          <p:cTn id="94" fill="hold">
                            <p:stCondLst>
                              <p:cond delay="1250"/>
                            </p:stCondLst>
                            <p:childTnLst>
                              <p:par>
                                <p:cTn id="95" presetID="1" presetClass="entr" presetSubtype="0" fill="hold" grpId="0" nodeType="afterEffect">
                                  <p:stCondLst>
                                    <p:cond delay="250"/>
                                  </p:stCondLst>
                                  <p:childTnLst>
                                    <p:set>
                                      <p:cBhvr>
                                        <p:cTn id="96" dur="1" fill="hold">
                                          <p:stCondLst>
                                            <p:cond delay="0"/>
                                          </p:stCondLst>
                                        </p:cTn>
                                        <p:tgtEl>
                                          <p:spTgt spid="1058"/>
                                        </p:tgtEl>
                                        <p:attrNameLst>
                                          <p:attrName>style.visibility</p:attrName>
                                        </p:attrNameLst>
                                      </p:cBhvr>
                                      <p:to>
                                        <p:strVal val="visible"/>
                                      </p:to>
                                    </p:set>
                                  </p:childTnLst>
                                </p:cTn>
                              </p:par>
                            </p:childTnLst>
                          </p:cTn>
                        </p:par>
                        <p:par>
                          <p:cTn id="97" fill="hold">
                            <p:stCondLst>
                              <p:cond delay="1500"/>
                            </p:stCondLst>
                            <p:childTnLst>
                              <p:par>
                                <p:cTn id="98" presetID="1" presetClass="entr" presetSubtype="0" fill="hold" grpId="0" nodeType="afterEffect">
                                  <p:stCondLst>
                                    <p:cond delay="250"/>
                                  </p:stCondLst>
                                  <p:childTnLst>
                                    <p:set>
                                      <p:cBhvr>
                                        <p:cTn id="99" dur="1" fill="hold">
                                          <p:stCondLst>
                                            <p:cond delay="0"/>
                                          </p:stCondLst>
                                        </p:cTn>
                                        <p:tgtEl>
                                          <p:spTgt spid="1059"/>
                                        </p:tgtEl>
                                        <p:attrNameLst>
                                          <p:attrName>style.visibility</p:attrName>
                                        </p:attrNameLst>
                                      </p:cBhvr>
                                      <p:to>
                                        <p:strVal val="visible"/>
                                      </p:to>
                                    </p:set>
                                  </p:childTnLst>
                                </p:cTn>
                              </p:par>
                            </p:childTnLst>
                          </p:cTn>
                        </p:par>
                        <p:par>
                          <p:cTn id="100" fill="hold">
                            <p:stCondLst>
                              <p:cond delay="1750"/>
                            </p:stCondLst>
                            <p:childTnLst>
                              <p:par>
                                <p:cTn id="101" presetID="1" presetClass="entr" presetSubtype="0" fill="hold" grpId="0" nodeType="afterEffect">
                                  <p:stCondLst>
                                    <p:cond delay="250"/>
                                  </p:stCondLst>
                                  <p:childTnLst>
                                    <p:set>
                                      <p:cBhvr>
                                        <p:cTn id="102" dur="1" fill="hold">
                                          <p:stCondLst>
                                            <p:cond delay="0"/>
                                          </p:stCondLst>
                                        </p:cTn>
                                        <p:tgtEl>
                                          <p:spTgt spid="106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07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250"/>
                                  </p:stCondLst>
                                  <p:childTnLst>
                                    <p:set>
                                      <p:cBhvr>
                                        <p:cTn id="110" dur="1" fill="hold">
                                          <p:stCondLst>
                                            <p:cond delay="0"/>
                                          </p:stCondLst>
                                        </p:cTn>
                                        <p:tgtEl>
                                          <p:spTgt spid="1063"/>
                                        </p:tgtEl>
                                        <p:attrNameLst>
                                          <p:attrName>style.visibility</p:attrName>
                                        </p:attrNameLst>
                                      </p:cBhvr>
                                      <p:to>
                                        <p:strVal val="visible"/>
                                      </p:to>
                                    </p:set>
                                  </p:childTnLst>
                                </p:cTn>
                              </p:par>
                            </p:childTnLst>
                          </p:cTn>
                        </p:par>
                        <p:par>
                          <p:cTn id="111" fill="hold">
                            <p:stCondLst>
                              <p:cond delay="250"/>
                            </p:stCondLst>
                            <p:childTnLst>
                              <p:par>
                                <p:cTn id="112" presetID="1" presetClass="entr" presetSubtype="0" fill="hold" grpId="0" nodeType="afterEffect">
                                  <p:stCondLst>
                                    <p:cond delay="250"/>
                                  </p:stCondLst>
                                  <p:childTnLst>
                                    <p:set>
                                      <p:cBhvr>
                                        <p:cTn id="113" dur="1" fill="hold">
                                          <p:stCondLst>
                                            <p:cond delay="0"/>
                                          </p:stCondLst>
                                        </p:cTn>
                                        <p:tgtEl>
                                          <p:spTgt spid="1064"/>
                                        </p:tgtEl>
                                        <p:attrNameLst>
                                          <p:attrName>style.visibility</p:attrName>
                                        </p:attrNameLst>
                                      </p:cBhvr>
                                      <p:to>
                                        <p:strVal val="visible"/>
                                      </p:to>
                                    </p:set>
                                  </p:childTnLst>
                                </p:cTn>
                              </p:par>
                            </p:childTnLst>
                          </p:cTn>
                        </p:par>
                        <p:par>
                          <p:cTn id="114" fill="hold">
                            <p:stCondLst>
                              <p:cond delay="500"/>
                            </p:stCondLst>
                            <p:childTnLst>
                              <p:par>
                                <p:cTn id="115" presetID="1" presetClass="entr" presetSubtype="0" fill="hold" grpId="0" nodeType="afterEffect">
                                  <p:stCondLst>
                                    <p:cond delay="250"/>
                                  </p:stCondLst>
                                  <p:childTnLst>
                                    <p:set>
                                      <p:cBhvr>
                                        <p:cTn id="116" dur="1" fill="hold">
                                          <p:stCondLst>
                                            <p:cond delay="0"/>
                                          </p:stCondLst>
                                        </p:cTn>
                                        <p:tgtEl>
                                          <p:spTgt spid="1065"/>
                                        </p:tgtEl>
                                        <p:attrNameLst>
                                          <p:attrName>style.visibility</p:attrName>
                                        </p:attrNameLst>
                                      </p:cBhvr>
                                      <p:to>
                                        <p:strVal val="visible"/>
                                      </p:to>
                                    </p:set>
                                  </p:childTnLst>
                                </p:cTn>
                              </p:par>
                            </p:childTnLst>
                          </p:cTn>
                        </p:par>
                        <p:par>
                          <p:cTn id="117" fill="hold">
                            <p:stCondLst>
                              <p:cond delay="750"/>
                            </p:stCondLst>
                            <p:childTnLst>
                              <p:par>
                                <p:cTn id="118" presetID="1" presetClass="entr" presetSubtype="0" fill="hold" grpId="0" nodeType="afterEffect">
                                  <p:stCondLst>
                                    <p:cond delay="250"/>
                                  </p:stCondLst>
                                  <p:childTnLst>
                                    <p:set>
                                      <p:cBhvr>
                                        <p:cTn id="119" dur="1" fill="hold">
                                          <p:stCondLst>
                                            <p:cond delay="0"/>
                                          </p:stCondLst>
                                        </p:cTn>
                                        <p:tgtEl>
                                          <p:spTgt spid="1066"/>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grpId="0" nodeType="afterEffect">
                                  <p:stCondLst>
                                    <p:cond delay="250"/>
                                  </p:stCondLst>
                                  <p:childTnLst>
                                    <p:set>
                                      <p:cBhvr>
                                        <p:cTn id="122" dur="1" fill="hold">
                                          <p:stCondLst>
                                            <p:cond delay="0"/>
                                          </p:stCondLst>
                                        </p:cTn>
                                        <p:tgtEl>
                                          <p:spTgt spid="1067"/>
                                        </p:tgtEl>
                                        <p:attrNameLst>
                                          <p:attrName>style.visibility</p:attrName>
                                        </p:attrNameLst>
                                      </p:cBhvr>
                                      <p:to>
                                        <p:strVal val="visible"/>
                                      </p:to>
                                    </p:set>
                                  </p:childTnLst>
                                </p:cTn>
                              </p:par>
                            </p:childTnLst>
                          </p:cTn>
                        </p:par>
                        <p:par>
                          <p:cTn id="123" fill="hold">
                            <p:stCondLst>
                              <p:cond delay="1250"/>
                            </p:stCondLst>
                            <p:childTnLst>
                              <p:par>
                                <p:cTn id="124" presetID="1" presetClass="entr" presetSubtype="0" fill="hold" grpId="0" nodeType="afterEffect">
                                  <p:stCondLst>
                                    <p:cond delay="250"/>
                                  </p:stCondLst>
                                  <p:childTnLst>
                                    <p:set>
                                      <p:cBhvr>
                                        <p:cTn id="125" dur="1" fill="hold">
                                          <p:stCondLst>
                                            <p:cond delay="0"/>
                                          </p:stCondLst>
                                        </p:cTn>
                                        <p:tgtEl>
                                          <p:spTgt spid="1068"/>
                                        </p:tgtEl>
                                        <p:attrNameLst>
                                          <p:attrName>style.visibility</p:attrName>
                                        </p:attrNameLst>
                                      </p:cBhvr>
                                      <p:to>
                                        <p:strVal val="visible"/>
                                      </p:to>
                                    </p:set>
                                  </p:childTnLst>
                                </p:cTn>
                              </p:par>
                            </p:childTnLst>
                          </p:cTn>
                        </p:par>
                        <p:par>
                          <p:cTn id="126" fill="hold">
                            <p:stCondLst>
                              <p:cond delay="1500"/>
                            </p:stCondLst>
                            <p:childTnLst>
                              <p:par>
                                <p:cTn id="127" presetID="1" presetClass="entr" presetSubtype="0" fill="hold" grpId="0" nodeType="afterEffect">
                                  <p:stCondLst>
                                    <p:cond delay="250"/>
                                  </p:stCondLst>
                                  <p:childTnLst>
                                    <p:set>
                                      <p:cBhvr>
                                        <p:cTn id="128" dur="1" fill="hold">
                                          <p:stCondLst>
                                            <p:cond delay="0"/>
                                          </p:stCondLst>
                                        </p:cTn>
                                        <p:tgtEl>
                                          <p:spTgt spid="1069"/>
                                        </p:tgtEl>
                                        <p:attrNameLst>
                                          <p:attrName>style.visibility</p:attrName>
                                        </p:attrNameLst>
                                      </p:cBhvr>
                                      <p:to>
                                        <p:strVal val="visible"/>
                                      </p:to>
                                    </p:set>
                                  </p:childTnLst>
                                </p:cTn>
                              </p:par>
                            </p:childTnLst>
                          </p:cTn>
                        </p:par>
                        <p:par>
                          <p:cTn id="129" fill="hold">
                            <p:stCondLst>
                              <p:cond delay="1750"/>
                            </p:stCondLst>
                            <p:childTnLst>
                              <p:par>
                                <p:cTn id="130" presetID="1" presetClass="entr" presetSubtype="0" fill="hold" grpId="0" nodeType="afterEffect">
                                  <p:stCondLst>
                                    <p:cond delay="250"/>
                                  </p:stCondLst>
                                  <p:childTnLst>
                                    <p:set>
                                      <p:cBhvr>
                                        <p:cTn id="131" dur="1" fill="hold">
                                          <p:stCondLst>
                                            <p:cond delay="0"/>
                                          </p:stCondLst>
                                        </p:cTn>
                                        <p:tgtEl>
                                          <p:spTgt spid="1070"/>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250"/>
                                  </p:stCondLst>
                                  <p:childTnLst>
                                    <p:set>
                                      <p:cBhvr>
                                        <p:cTn id="135" dur="1" fill="hold">
                                          <p:stCondLst>
                                            <p:cond delay="0"/>
                                          </p:stCondLst>
                                        </p:cTn>
                                        <p:tgtEl>
                                          <p:spTgt spid="1077"/>
                                        </p:tgtEl>
                                        <p:attrNameLst>
                                          <p:attrName>style.visibility</p:attrName>
                                        </p:attrNameLst>
                                      </p:cBhvr>
                                      <p:to>
                                        <p:strVal val="visible"/>
                                      </p:to>
                                    </p:set>
                                  </p:childTnLst>
                                </p:cTn>
                              </p:par>
                            </p:childTnLst>
                          </p:cTn>
                        </p:par>
                        <p:par>
                          <p:cTn id="136" fill="hold">
                            <p:stCondLst>
                              <p:cond delay="250"/>
                            </p:stCondLst>
                            <p:childTnLst>
                              <p:par>
                                <p:cTn id="137" presetID="1" presetClass="entr" presetSubtype="0" fill="hold" grpId="0" nodeType="afterEffect">
                                  <p:stCondLst>
                                    <p:cond delay="250"/>
                                  </p:stCondLst>
                                  <p:childTnLst>
                                    <p:set>
                                      <p:cBhvr>
                                        <p:cTn id="138" dur="1" fill="hold">
                                          <p:stCondLst>
                                            <p:cond delay="0"/>
                                          </p:stCondLst>
                                        </p:cTn>
                                        <p:tgtEl>
                                          <p:spTgt spid="1078"/>
                                        </p:tgtEl>
                                        <p:attrNameLst>
                                          <p:attrName>style.visibility</p:attrName>
                                        </p:attrNameLst>
                                      </p:cBhvr>
                                      <p:to>
                                        <p:strVal val="visible"/>
                                      </p:to>
                                    </p:set>
                                  </p:childTnLst>
                                </p:cTn>
                              </p:par>
                            </p:childTnLst>
                          </p:cTn>
                        </p:par>
                        <p:par>
                          <p:cTn id="139" fill="hold">
                            <p:stCondLst>
                              <p:cond delay="500"/>
                            </p:stCondLst>
                            <p:childTnLst>
                              <p:par>
                                <p:cTn id="140" presetID="1" presetClass="entr" presetSubtype="0" fill="hold" grpId="0" nodeType="afterEffect">
                                  <p:stCondLst>
                                    <p:cond delay="250"/>
                                  </p:stCondLst>
                                  <p:childTnLst>
                                    <p:set>
                                      <p:cBhvr>
                                        <p:cTn id="141" dur="1" fill="hold">
                                          <p:stCondLst>
                                            <p:cond delay="0"/>
                                          </p:stCondLst>
                                        </p:cTn>
                                        <p:tgtEl>
                                          <p:spTgt spid="1079"/>
                                        </p:tgtEl>
                                        <p:attrNameLst>
                                          <p:attrName>style.visibility</p:attrName>
                                        </p:attrNameLst>
                                      </p:cBhvr>
                                      <p:to>
                                        <p:strVal val="visible"/>
                                      </p:to>
                                    </p:set>
                                  </p:childTnLst>
                                </p:cTn>
                              </p:par>
                            </p:childTnLst>
                          </p:cTn>
                        </p:par>
                        <p:par>
                          <p:cTn id="142" fill="hold">
                            <p:stCondLst>
                              <p:cond delay="750"/>
                            </p:stCondLst>
                            <p:childTnLst>
                              <p:par>
                                <p:cTn id="143" presetID="1" presetClass="entr" presetSubtype="0" fill="hold" grpId="0" nodeType="afterEffect">
                                  <p:stCondLst>
                                    <p:cond delay="250"/>
                                  </p:stCondLst>
                                  <p:childTnLst>
                                    <p:set>
                                      <p:cBhvr>
                                        <p:cTn id="144" dur="1" fill="hold">
                                          <p:stCondLst>
                                            <p:cond delay="0"/>
                                          </p:stCondLst>
                                        </p:cTn>
                                        <p:tgtEl>
                                          <p:spTgt spid="1080"/>
                                        </p:tgtEl>
                                        <p:attrNameLst>
                                          <p:attrName>style.visibility</p:attrName>
                                        </p:attrNameLst>
                                      </p:cBhvr>
                                      <p:to>
                                        <p:strVal val="visible"/>
                                      </p:to>
                                    </p:set>
                                  </p:childTnLst>
                                </p:cTn>
                              </p:par>
                            </p:childTnLst>
                          </p:cTn>
                        </p:par>
                        <p:par>
                          <p:cTn id="145" fill="hold">
                            <p:stCondLst>
                              <p:cond delay="1000"/>
                            </p:stCondLst>
                            <p:childTnLst>
                              <p:par>
                                <p:cTn id="146" presetID="1" presetClass="entr" presetSubtype="0" fill="hold" grpId="0" nodeType="afterEffect">
                                  <p:stCondLst>
                                    <p:cond delay="250"/>
                                  </p:stCondLst>
                                  <p:childTnLst>
                                    <p:set>
                                      <p:cBhvr>
                                        <p:cTn id="147" dur="1" fill="hold">
                                          <p:stCondLst>
                                            <p:cond delay="0"/>
                                          </p:stCondLst>
                                        </p:cTn>
                                        <p:tgtEl>
                                          <p:spTgt spid="1081"/>
                                        </p:tgtEl>
                                        <p:attrNameLst>
                                          <p:attrName>style.visibility</p:attrName>
                                        </p:attrNameLst>
                                      </p:cBhvr>
                                      <p:to>
                                        <p:strVal val="visible"/>
                                      </p:to>
                                    </p:set>
                                  </p:childTnLst>
                                </p:cTn>
                              </p:par>
                            </p:childTnLst>
                          </p:cTn>
                        </p:par>
                        <p:par>
                          <p:cTn id="148" fill="hold">
                            <p:stCondLst>
                              <p:cond delay="1250"/>
                            </p:stCondLst>
                            <p:childTnLst>
                              <p:par>
                                <p:cTn id="149" presetID="1" presetClass="entr" presetSubtype="0" fill="hold" grpId="0" nodeType="afterEffect">
                                  <p:stCondLst>
                                    <p:cond delay="250"/>
                                  </p:stCondLst>
                                  <p:childTnLst>
                                    <p:set>
                                      <p:cBhvr>
                                        <p:cTn id="150" dur="1" fill="hold">
                                          <p:stCondLst>
                                            <p:cond delay="0"/>
                                          </p:stCondLst>
                                        </p:cTn>
                                        <p:tgtEl>
                                          <p:spTgt spid="1082"/>
                                        </p:tgtEl>
                                        <p:attrNameLst>
                                          <p:attrName>style.visibility</p:attrName>
                                        </p:attrNameLst>
                                      </p:cBhvr>
                                      <p:to>
                                        <p:strVal val="visible"/>
                                      </p:to>
                                    </p:set>
                                  </p:childTnLst>
                                </p:cTn>
                              </p:par>
                            </p:childTnLst>
                          </p:cTn>
                        </p:par>
                        <p:par>
                          <p:cTn id="151" fill="hold">
                            <p:stCondLst>
                              <p:cond delay="1500"/>
                            </p:stCondLst>
                            <p:childTnLst>
                              <p:par>
                                <p:cTn id="152" presetID="1" presetClass="entr" presetSubtype="0" fill="hold" grpId="0" nodeType="afterEffect">
                                  <p:stCondLst>
                                    <p:cond delay="250"/>
                                  </p:stCondLst>
                                  <p:childTnLst>
                                    <p:set>
                                      <p:cBhvr>
                                        <p:cTn id="153" dur="1" fill="hold">
                                          <p:stCondLst>
                                            <p:cond delay="0"/>
                                          </p:stCondLst>
                                        </p:cTn>
                                        <p:tgtEl>
                                          <p:spTgt spid="1083"/>
                                        </p:tgtEl>
                                        <p:attrNameLst>
                                          <p:attrName>style.visibility</p:attrName>
                                        </p:attrNameLst>
                                      </p:cBhvr>
                                      <p:to>
                                        <p:strVal val="visible"/>
                                      </p:to>
                                    </p:set>
                                  </p:childTnLst>
                                </p:cTn>
                              </p:par>
                            </p:childTnLst>
                          </p:cTn>
                        </p:par>
                        <p:par>
                          <p:cTn id="154" fill="hold">
                            <p:stCondLst>
                              <p:cond delay="1750"/>
                            </p:stCondLst>
                            <p:childTnLst>
                              <p:par>
                                <p:cTn id="155" presetID="1" presetClass="entr" presetSubtype="0" fill="hold" grpId="0" nodeType="afterEffect">
                                  <p:stCondLst>
                                    <p:cond delay="250"/>
                                  </p:stCondLst>
                                  <p:childTnLst>
                                    <p:set>
                                      <p:cBhvr>
                                        <p:cTn id="156" dur="1" fill="hold">
                                          <p:stCondLst>
                                            <p:cond delay="0"/>
                                          </p:stCondLst>
                                        </p:cTn>
                                        <p:tgtEl>
                                          <p:spTgt spid="1084"/>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250"/>
                                  </p:stCondLst>
                                  <p:childTnLst>
                                    <p:set>
                                      <p:cBhvr>
                                        <p:cTn id="160" dur="1" fill="hold">
                                          <p:stCondLst>
                                            <p:cond delay="0"/>
                                          </p:stCondLst>
                                        </p:cTn>
                                        <p:tgtEl>
                                          <p:spTgt spid="1085"/>
                                        </p:tgtEl>
                                        <p:attrNameLst>
                                          <p:attrName>style.visibility</p:attrName>
                                        </p:attrNameLst>
                                      </p:cBhvr>
                                      <p:to>
                                        <p:strVal val="visible"/>
                                      </p:to>
                                    </p:set>
                                  </p:childTnLst>
                                </p:cTn>
                              </p:par>
                            </p:childTnLst>
                          </p:cTn>
                        </p:par>
                        <p:par>
                          <p:cTn id="161" fill="hold">
                            <p:stCondLst>
                              <p:cond delay="250"/>
                            </p:stCondLst>
                            <p:childTnLst>
                              <p:par>
                                <p:cTn id="162" presetID="1" presetClass="entr" presetSubtype="0" fill="hold" grpId="0" nodeType="afterEffect">
                                  <p:stCondLst>
                                    <p:cond delay="250"/>
                                  </p:stCondLst>
                                  <p:childTnLst>
                                    <p:set>
                                      <p:cBhvr>
                                        <p:cTn id="163" dur="1" fill="hold">
                                          <p:stCondLst>
                                            <p:cond delay="0"/>
                                          </p:stCondLst>
                                        </p:cTn>
                                        <p:tgtEl>
                                          <p:spTgt spid="1086"/>
                                        </p:tgtEl>
                                        <p:attrNameLst>
                                          <p:attrName>style.visibility</p:attrName>
                                        </p:attrNameLst>
                                      </p:cBhvr>
                                      <p:to>
                                        <p:strVal val="visible"/>
                                      </p:to>
                                    </p:set>
                                  </p:childTnLst>
                                </p:cTn>
                              </p:par>
                            </p:childTnLst>
                          </p:cTn>
                        </p:par>
                        <p:par>
                          <p:cTn id="164" fill="hold">
                            <p:stCondLst>
                              <p:cond delay="500"/>
                            </p:stCondLst>
                            <p:childTnLst>
                              <p:par>
                                <p:cTn id="165" presetID="1" presetClass="entr" presetSubtype="0" fill="hold" grpId="0" nodeType="afterEffect">
                                  <p:stCondLst>
                                    <p:cond delay="250"/>
                                  </p:stCondLst>
                                  <p:childTnLst>
                                    <p:set>
                                      <p:cBhvr>
                                        <p:cTn id="166" dur="1" fill="hold">
                                          <p:stCondLst>
                                            <p:cond delay="0"/>
                                          </p:stCondLst>
                                        </p:cTn>
                                        <p:tgtEl>
                                          <p:spTgt spid="1087"/>
                                        </p:tgtEl>
                                        <p:attrNameLst>
                                          <p:attrName>style.visibility</p:attrName>
                                        </p:attrNameLst>
                                      </p:cBhvr>
                                      <p:to>
                                        <p:strVal val="visible"/>
                                      </p:to>
                                    </p:set>
                                  </p:childTnLst>
                                </p:cTn>
                              </p:par>
                            </p:childTnLst>
                          </p:cTn>
                        </p:par>
                        <p:par>
                          <p:cTn id="167" fill="hold">
                            <p:stCondLst>
                              <p:cond delay="750"/>
                            </p:stCondLst>
                            <p:childTnLst>
                              <p:par>
                                <p:cTn id="168" presetID="1" presetClass="entr" presetSubtype="0" fill="hold" grpId="0" nodeType="afterEffect">
                                  <p:stCondLst>
                                    <p:cond delay="250"/>
                                  </p:stCondLst>
                                  <p:childTnLst>
                                    <p:set>
                                      <p:cBhvr>
                                        <p:cTn id="169" dur="1" fill="hold">
                                          <p:stCondLst>
                                            <p:cond delay="0"/>
                                          </p:stCondLst>
                                        </p:cTn>
                                        <p:tgtEl>
                                          <p:spTgt spid="3072"/>
                                        </p:tgtEl>
                                        <p:attrNameLst>
                                          <p:attrName>style.visibility</p:attrName>
                                        </p:attrNameLst>
                                      </p:cBhvr>
                                      <p:to>
                                        <p:strVal val="visible"/>
                                      </p:to>
                                    </p:set>
                                  </p:childTnLst>
                                </p:cTn>
                              </p:par>
                            </p:childTnLst>
                          </p:cTn>
                        </p:par>
                        <p:par>
                          <p:cTn id="170" fill="hold">
                            <p:stCondLst>
                              <p:cond delay="1000"/>
                            </p:stCondLst>
                            <p:childTnLst>
                              <p:par>
                                <p:cTn id="171" presetID="1" presetClass="entr" presetSubtype="0" fill="hold" grpId="0" nodeType="afterEffect">
                                  <p:stCondLst>
                                    <p:cond delay="250"/>
                                  </p:stCondLst>
                                  <p:childTnLst>
                                    <p:set>
                                      <p:cBhvr>
                                        <p:cTn id="172" dur="1" fill="hold">
                                          <p:stCondLst>
                                            <p:cond delay="0"/>
                                          </p:stCondLst>
                                        </p:cTn>
                                        <p:tgtEl>
                                          <p:spTgt spid="3073"/>
                                        </p:tgtEl>
                                        <p:attrNameLst>
                                          <p:attrName>style.visibility</p:attrName>
                                        </p:attrNameLst>
                                      </p:cBhvr>
                                      <p:to>
                                        <p:strVal val="visible"/>
                                      </p:to>
                                    </p:set>
                                  </p:childTnLst>
                                </p:cTn>
                              </p:par>
                            </p:childTnLst>
                          </p:cTn>
                        </p:par>
                        <p:par>
                          <p:cTn id="173" fill="hold">
                            <p:stCondLst>
                              <p:cond delay="1250"/>
                            </p:stCondLst>
                            <p:childTnLst>
                              <p:par>
                                <p:cTn id="174" presetID="1" presetClass="entr" presetSubtype="0" fill="hold" grpId="0" nodeType="afterEffect">
                                  <p:stCondLst>
                                    <p:cond delay="250"/>
                                  </p:stCondLst>
                                  <p:childTnLst>
                                    <p:set>
                                      <p:cBhvr>
                                        <p:cTn id="175" dur="1" fill="hold">
                                          <p:stCondLst>
                                            <p:cond delay="0"/>
                                          </p:stCondLst>
                                        </p:cTn>
                                        <p:tgtEl>
                                          <p:spTgt spid="3075"/>
                                        </p:tgtEl>
                                        <p:attrNameLst>
                                          <p:attrName>style.visibility</p:attrName>
                                        </p:attrNameLst>
                                      </p:cBhvr>
                                      <p:to>
                                        <p:strVal val="visible"/>
                                      </p:to>
                                    </p:set>
                                  </p:childTnLst>
                                </p:cTn>
                              </p:par>
                            </p:childTnLst>
                          </p:cTn>
                        </p:par>
                        <p:par>
                          <p:cTn id="176" fill="hold">
                            <p:stCondLst>
                              <p:cond delay="1500"/>
                            </p:stCondLst>
                            <p:childTnLst>
                              <p:par>
                                <p:cTn id="177" presetID="1" presetClass="entr" presetSubtype="0" fill="hold" grpId="0" nodeType="afterEffect">
                                  <p:stCondLst>
                                    <p:cond delay="250"/>
                                  </p:stCondLst>
                                  <p:childTnLst>
                                    <p:set>
                                      <p:cBhvr>
                                        <p:cTn id="178" dur="1" fill="hold">
                                          <p:stCondLst>
                                            <p:cond delay="0"/>
                                          </p:stCondLst>
                                        </p:cTn>
                                        <p:tgtEl>
                                          <p:spTgt spid="3076"/>
                                        </p:tgtEl>
                                        <p:attrNameLst>
                                          <p:attrName>style.visibility</p:attrName>
                                        </p:attrNameLst>
                                      </p:cBhvr>
                                      <p:to>
                                        <p:strVal val="visible"/>
                                      </p:to>
                                    </p:set>
                                  </p:childTnLst>
                                </p:cTn>
                              </p:par>
                            </p:childTnLst>
                          </p:cTn>
                        </p:par>
                        <p:par>
                          <p:cTn id="179" fill="hold">
                            <p:stCondLst>
                              <p:cond delay="1750"/>
                            </p:stCondLst>
                            <p:childTnLst>
                              <p:par>
                                <p:cTn id="180" presetID="1" presetClass="entr" presetSubtype="0" fill="hold" grpId="0" nodeType="afterEffect">
                                  <p:stCondLst>
                                    <p:cond delay="250"/>
                                  </p:stCondLst>
                                  <p:childTnLst>
                                    <p:set>
                                      <p:cBhvr>
                                        <p:cTn id="181" dur="1" fill="hold">
                                          <p:stCondLst>
                                            <p:cond delay="0"/>
                                          </p:stCondLst>
                                        </p:cTn>
                                        <p:tgtEl>
                                          <p:spTgt spid="3077"/>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250"/>
                                  </p:stCondLst>
                                  <p:childTnLst>
                                    <p:set>
                                      <p:cBhvr>
                                        <p:cTn id="185" dur="1" fill="hold">
                                          <p:stCondLst>
                                            <p:cond delay="0"/>
                                          </p:stCondLst>
                                        </p:cTn>
                                        <p:tgtEl>
                                          <p:spTgt spid="3078"/>
                                        </p:tgtEl>
                                        <p:attrNameLst>
                                          <p:attrName>style.visibility</p:attrName>
                                        </p:attrNameLst>
                                      </p:cBhvr>
                                      <p:to>
                                        <p:strVal val="visible"/>
                                      </p:to>
                                    </p:set>
                                  </p:childTnLst>
                                </p:cTn>
                              </p:par>
                            </p:childTnLst>
                          </p:cTn>
                        </p:par>
                        <p:par>
                          <p:cTn id="186" fill="hold">
                            <p:stCondLst>
                              <p:cond delay="250"/>
                            </p:stCondLst>
                            <p:childTnLst>
                              <p:par>
                                <p:cTn id="187" presetID="1" presetClass="entr" presetSubtype="0" fill="hold" grpId="0" nodeType="afterEffect">
                                  <p:stCondLst>
                                    <p:cond delay="250"/>
                                  </p:stCondLst>
                                  <p:childTnLst>
                                    <p:set>
                                      <p:cBhvr>
                                        <p:cTn id="188" dur="1" fill="hold">
                                          <p:stCondLst>
                                            <p:cond delay="0"/>
                                          </p:stCondLst>
                                        </p:cTn>
                                        <p:tgtEl>
                                          <p:spTgt spid="3079"/>
                                        </p:tgtEl>
                                        <p:attrNameLst>
                                          <p:attrName>style.visibility</p:attrName>
                                        </p:attrNameLst>
                                      </p:cBhvr>
                                      <p:to>
                                        <p:strVal val="visible"/>
                                      </p:to>
                                    </p:set>
                                  </p:childTnLst>
                                </p:cTn>
                              </p:par>
                            </p:childTnLst>
                          </p:cTn>
                        </p:par>
                        <p:par>
                          <p:cTn id="189" fill="hold">
                            <p:stCondLst>
                              <p:cond delay="500"/>
                            </p:stCondLst>
                            <p:childTnLst>
                              <p:par>
                                <p:cTn id="190" presetID="1" presetClass="entr" presetSubtype="0" fill="hold" grpId="0" nodeType="afterEffect">
                                  <p:stCondLst>
                                    <p:cond delay="250"/>
                                  </p:stCondLst>
                                  <p:childTnLst>
                                    <p:set>
                                      <p:cBhvr>
                                        <p:cTn id="191" dur="1" fill="hold">
                                          <p:stCondLst>
                                            <p:cond delay="0"/>
                                          </p:stCondLst>
                                        </p:cTn>
                                        <p:tgtEl>
                                          <p:spTgt spid="3081"/>
                                        </p:tgtEl>
                                        <p:attrNameLst>
                                          <p:attrName>style.visibility</p:attrName>
                                        </p:attrNameLst>
                                      </p:cBhvr>
                                      <p:to>
                                        <p:strVal val="visible"/>
                                      </p:to>
                                    </p:set>
                                  </p:childTnLst>
                                </p:cTn>
                              </p:par>
                            </p:childTnLst>
                          </p:cTn>
                        </p:par>
                        <p:par>
                          <p:cTn id="192" fill="hold">
                            <p:stCondLst>
                              <p:cond delay="750"/>
                            </p:stCondLst>
                            <p:childTnLst>
                              <p:par>
                                <p:cTn id="193" presetID="1" presetClass="entr" presetSubtype="0" fill="hold" grpId="0" nodeType="afterEffect">
                                  <p:stCondLst>
                                    <p:cond delay="250"/>
                                  </p:stCondLst>
                                  <p:childTnLst>
                                    <p:set>
                                      <p:cBhvr>
                                        <p:cTn id="194" dur="1" fill="hold">
                                          <p:stCondLst>
                                            <p:cond delay="0"/>
                                          </p:stCondLst>
                                        </p:cTn>
                                        <p:tgtEl>
                                          <p:spTgt spid="3082"/>
                                        </p:tgtEl>
                                        <p:attrNameLst>
                                          <p:attrName>style.visibility</p:attrName>
                                        </p:attrNameLst>
                                      </p:cBhvr>
                                      <p:to>
                                        <p:strVal val="visible"/>
                                      </p:to>
                                    </p:set>
                                  </p:childTnLst>
                                </p:cTn>
                              </p:par>
                            </p:childTnLst>
                          </p:cTn>
                        </p:par>
                        <p:par>
                          <p:cTn id="195" fill="hold">
                            <p:stCondLst>
                              <p:cond delay="1000"/>
                            </p:stCondLst>
                            <p:childTnLst>
                              <p:par>
                                <p:cTn id="196" presetID="1" presetClass="entr" presetSubtype="0" fill="hold" grpId="0" nodeType="afterEffect">
                                  <p:stCondLst>
                                    <p:cond delay="250"/>
                                  </p:stCondLst>
                                  <p:childTnLst>
                                    <p:set>
                                      <p:cBhvr>
                                        <p:cTn id="197" dur="1" fill="hold">
                                          <p:stCondLst>
                                            <p:cond delay="0"/>
                                          </p:stCondLst>
                                        </p:cTn>
                                        <p:tgtEl>
                                          <p:spTgt spid="3083"/>
                                        </p:tgtEl>
                                        <p:attrNameLst>
                                          <p:attrName>style.visibility</p:attrName>
                                        </p:attrNameLst>
                                      </p:cBhvr>
                                      <p:to>
                                        <p:strVal val="visible"/>
                                      </p:to>
                                    </p:set>
                                  </p:childTnLst>
                                </p:cTn>
                              </p:par>
                            </p:childTnLst>
                          </p:cTn>
                        </p:par>
                        <p:par>
                          <p:cTn id="198" fill="hold">
                            <p:stCondLst>
                              <p:cond delay="1250"/>
                            </p:stCondLst>
                            <p:childTnLst>
                              <p:par>
                                <p:cTn id="199" presetID="1" presetClass="entr" presetSubtype="0" fill="hold" grpId="0" nodeType="afterEffect">
                                  <p:stCondLst>
                                    <p:cond delay="250"/>
                                  </p:stCondLst>
                                  <p:childTnLst>
                                    <p:set>
                                      <p:cBhvr>
                                        <p:cTn id="200" dur="1" fill="hold">
                                          <p:stCondLst>
                                            <p:cond delay="0"/>
                                          </p:stCondLst>
                                        </p:cTn>
                                        <p:tgtEl>
                                          <p:spTgt spid="3084"/>
                                        </p:tgtEl>
                                        <p:attrNameLst>
                                          <p:attrName>style.visibility</p:attrName>
                                        </p:attrNameLst>
                                      </p:cBhvr>
                                      <p:to>
                                        <p:strVal val="visible"/>
                                      </p:to>
                                    </p:set>
                                  </p:childTnLst>
                                </p:cTn>
                              </p:par>
                            </p:childTnLst>
                          </p:cTn>
                        </p:par>
                        <p:par>
                          <p:cTn id="201" fill="hold">
                            <p:stCondLst>
                              <p:cond delay="1500"/>
                            </p:stCondLst>
                            <p:childTnLst>
                              <p:par>
                                <p:cTn id="202" presetID="1" presetClass="entr" presetSubtype="0" fill="hold" grpId="0" nodeType="afterEffect">
                                  <p:stCondLst>
                                    <p:cond delay="250"/>
                                  </p:stCondLst>
                                  <p:childTnLst>
                                    <p:set>
                                      <p:cBhvr>
                                        <p:cTn id="203" dur="1" fill="hold">
                                          <p:stCondLst>
                                            <p:cond delay="0"/>
                                          </p:stCondLst>
                                        </p:cTn>
                                        <p:tgtEl>
                                          <p:spTgt spid="3085"/>
                                        </p:tgtEl>
                                        <p:attrNameLst>
                                          <p:attrName>style.visibility</p:attrName>
                                        </p:attrNameLst>
                                      </p:cBhvr>
                                      <p:to>
                                        <p:strVal val="visible"/>
                                      </p:to>
                                    </p:set>
                                  </p:childTnLst>
                                </p:cTn>
                              </p:par>
                            </p:childTnLst>
                          </p:cTn>
                        </p:par>
                        <p:par>
                          <p:cTn id="204" fill="hold">
                            <p:stCondLst>
                              <p:cond delay="1750"/>
                            </p:stCondLst>
                            <p:childTnLst>
                              <p:par>
                                <p:cTn id="205" presetID="1" presetClass="entr" presetSubtype="0" fill="hold" grpId="0" nodeType="afterEffect">
                                  <p:stCondLst>
                                    <p:cond delay="250"/>
                                  </p:stCondLst>
                                  <p:childTnLst>
                                    <p:set>
                                      <p:cBhvr>
                                        <p:cTn id="206" dur="1" fill="hold">
                                          <p:stCondLst>
                                            <p:cond delay="0"/>
                                          </p:stCondLst>
                                        </p:cTn>
                                        <p:tgtEl>
                                          <p:spTgt spid="3086"/>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3095"/>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250"/>
                                  </p:stCondLst>
                                  <p:childTnLst>
                                    <p:set>
                                      <p:cBhvr>
                                        <p:cTn id="214" dur="1" fill="hold">
                                          <p:stCondLst>
                                            <p:cond delay="0"/>
                                          </p:stCondLst>
                                        </p:cTn>
                                        <p:tgtEl>
                                          <p:spTgt spid="3125"/>
                                        </p:tgtEl>
                                        <p:attrNameLst>
                                          <p:attrName>style.visibility</p:attrName>
                                        </p:attrNameLst>
                                      </p:cBhvr>
                                      <p:to>
                                        <p:strVal val="visible"/>
                                      </p:to>
                                    </p:set>
                                  </p:childTnLst>
                                </p:cTn>
                              </p:par>
                            </p:childTnLst>
                          </p:cTn>
                        </p:par>
                        <p:par>
                          <p:cTn id="215" fill="hold">
                            <p:stCondLst>
                              <p:cond delay="250"/>
                            </p:stCondLst>
                            <p:childTnLst>
                              <p:par>
                                <p:cTn id="216" presetID="1" presetClass="entr" presetSubtype="0" fill="hold" grpId="0" nodeType="afterEffect">
                                  <p:stCondLst>
                                    <p:cond delay="250"/>
                                  </p:stCondLst>
                                  <p:childTnLst>
                                    <p:set>
                                      <p:cBhvr>
                                        <p:cTn id="217" dur="1" fill="hold">
                                          <p:stCondLst>
                                            <p:cond delay="0"/>
                                          </p:stCondLst>
                                        </p:cTn>
                                        <p:tgtEl>
                                          <p:spTgt spid="3126"/>
                                        </p:tgtEl>
                                        <p:attrNameLst>
                                          <p:attrName>style.visibility</p:attrName>
                                        </p:attrNameLst>
                                      </p:cBhvr>
                                      <p:to>
                                        <p:strVal val="visible"/>
                                      </p:to>
                                    </p:set>
                                  </p:childTnLst>
                                </p:cTn>
                              </p:par>
                            </p:childTnLst>
                          </p:cTn>
                        </p:par>
                        <p:par>
                          <p:cTn id="218" fill="hold">
                            <p:stCondLst>
                              <p:cond delay="500"/>
                            </p:stCondLst>
                            <p:childTnLst>
                              <p:par>
                                <p:cTn id="219" presetID="1" presetClass="entr" presetSubtype="0" fill="hold" grpId="0" nodeType="afterEffect">
                                  <p:stCondLst>
                                    <p:cond delay="250"/>
                                  </p:stCondLst>
                                  <p:childTnLst>
                                    <p:set>
                                      <p:cBhvr>
                                        <p:cTn id="220" dur="1" fill="hold">
                                          <p:stCondLst>
                                            <p:cond delay="0"/>
                                          </p:stCondLst>
                                        </p:cTn>
                                        <p:tgtEl>
                                          <p:spTgt spid="3127"/>
                                        </p:tgtEl>
                                        <p:attrNameLst>
                                          <p:attrName>style.visibility</p:attrName>
                                        </p:attrNameLst>
                                      </p:cBhvr>
                                      <p:to>
                                        <p:strVal val="visible"/>
                                      </p:to>
                                    </p:set>
                                  </p:childTnLst>
                                </p:cTn>
                              </p:par>
                            </p:childTnLst>
                          </p:cTn>
                        </p:par>
                        <p:par>
                          <p:cTn id="221" fill="hold">
                            <p:stCondLst>
                              <p:cond delay="750"/>
                            </p:stCondLst>
                            <p:childTnLst>
                              <p:par>
                                <p:cTn id="222" presetID="1" presetClass="entr" presetSubtype="0" fill="hold" grpId="0" nodeType="afterEffect">
                                  <p:stCondLst>
                                    <p:cond delay="250"/>
                                  </p:stCondLst>
                                  <p:childTnLst>
                                    <p:set>
                                      <p:cBhvr>
                                        <p:cTn id="223" dur="1" fill="hold">
                                          <p:stCondLst>
                                            <p:cond delay="0"/>
                                          </p:stCondLst>
                                        </p:cTn>
                                        <p:tgtEl>
                                          <p:spTgt spid="3128"/>
                                        </p:tgtEl>
                                        <p:attrNameLst>
                                          <p:attrName>style.visibility</p:attrName>
                                        </p:attrNameLst>
                                      </p:cBhvr>
                                      <p:to>
                                        <p:strVal val="visible"/>
                                      </p:to>
                                    </p:set>
                                  </p:childTnLst>
                                </p:cTn>
                              </p:par>
                            </p:childTnLst>
                          </p:cTn>
                        </p:par>
                        <p:par>
                          <p:cTn id="224" fill="hold">
                            <p:stCondLst>
                              <p:cond delay="1000"/>
                            </p:stCondLst>
                            <p:childTnLst>
                              <p:par>
                                <p:cTn id="225" presetID="1" presetClass="entr" presetSubtype="0" fill="hold" grpId="0" nodeType="afterEffect">
                                  <p:stCondLst>
                                    <p:cond delay="250"/>
                                  </p:stCondLst>
                                  <p:childTnLst>
                                    <p:set>
                                      <p:cBhvr>
                                        <p:cTn id="226" dur="1" fill="hold">
                                          <p:stCondLst>
                                            <p:cond delay="0"/>
                                          </p:stCondLst>
                                        </p:cTn>
                                        <p:tgtEl>
                                          <p:spTgt spid="3129"/>
                                        </p:tgtEl>
                                        <p:attrNameLst>
                                          <p:attrName>style.visibility</p:attrName>
                                        </p:attrNameLst>
                                      </p:cBhvr>
                                      <p:to>
                                        <p:strVal val="visible"/>
                                      </p:to>
                                    </p:set>
                                  </p:childTnLst>
                                </p:cTn>
                              </p:par>
                            </p:childTnLst>
                          </p:cTn>
                        </p:par>
                        <p:par>
                          <p:cTn id="227" fill="hold">
                            <p:stCondLst>
                              <p:cond delay="1250"/>
                            </p:stCondLst>
                            <p:childTnLst>
                              <p:par>
                                <p:cTn id="228" presetID="1" presetClass="entr" presetSubtype="0" fill="hold" grpId="0" nodeType="afterEffect">
                                  <p:stCondLst>
                                    <p:cond delay="250"/>
                                  </p:stCondLst>
                                  <p:childTnLst>
                                    <p:set>
                                      <p:cBhvr>
                                        <p:cTn id="229" dur="1" fill="hold">
                                          <p:stCondLst>
                                            <p:cond delay="0"/>
                                          </p:stCondLst>
                                        </p:cTn>
                                        <p:tgtEl>
                                          <p:spTgt spid="3130"/>
                                        </p:tgtEl>
                                        <p:attrNameLst>
                                          <p:attrName>style.visibility</p:attrName>
                                        </p:attrNameLst>
                                      </p:cBhvr>
                                      <p:to>
                                        <p:strVal val="visible"/>
                                      </p:to>
                                    </p:set>
                                  </p:childTnLst>
                                </p:cTn>
                              </p:par>
                            </p:childTnLst>
                          </p:cTn>
                        </p:par>
                        <p:par>
                          <p:cTn id="230" fill="hold">
                            <p:stCondLst>
                              <p:cond delay="1500"/>
                            </p:stCondLst>
                            <p:childTnLst>
                              <p:par>
                                <p:cTn id="231" presetID="1" presetClass="entr" presetSubtype="0" fill="hold" grpId="0" nodeType="afterEffect">
                                  <p:stCondLst>
                                    <p:cond delay="250"/>
                                  </p:stCondLst>
                                  <p:childTnLst>
                                    <p:set>
                                      <p:cBhvr>
                                        <p:cTn id="232" dur="1" fill="hold">
                                          <p:stCondLst>
                                            <p:cond delay="0"/>
                                          </p:stCondLst>
                                        </p:cTn>
                                        <p:tgtEl>
                                          <p:spTgt spid="3131"/>
                                        </p:tgtEl>
                                        <p:attrNameLst>
                                          <p:attrName>style.visibility</p:attrName>
                                        </p:attrNameLst>
                                      </p:cBhvr>
                                      <p:to>
                                        <p:strVal val="visible"/>
                                      </p:to>
                                    </p:set>
                                  </p:childTnLst>
                                </p:cTn>
                              </p:par>
                            </p:childTnLst>
                          </p:cTn>
                        </p:par>
                        <p:par>
                          <p:cTn id="233" fill="hold">
                            <p:stCondLst>
                              <p:cond delay="1750"/>
                            </p:stCondLst>
                            <p:childTnLst>
                              <p:par>
                                <p:cTn id="234" presetID="1" presetClass="entr" presetSubtype="0" fill="hold" grpId="0" nodeType="afterEffect">
                                  <p:stCondLst>
                                    <p:cond delay="250"/>
                                  </p:stCondLst>
                                  <p:childTnLst>
                                    <p:set>
                                      <p:cBhvr>
                                        <p:cTn id="235" dur="1" fill="hold">
                                          <p:stCondLst>
                                            <p:cond delay="0"/>
                                          </p:stCondLst>
                                        </p:cTn>
                                        <p:tgtEl>
                                          <p:spTgt spid="3132"/>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250"/>
                                  </p:stCondLst>
                                  <p:childTnLst>
                                    <p:set>
                                      <p:cBhvr>
                                        <p:cTn id="239" dur="1" fill="hold">
                                          <p:stCondLst>
                                            <p:cond delay="0"/>
                                          </p:stCondLst>
                                        </p:cTn>
                                        <p:tgtEl>
                                          <p:spTgt spid="3133"/>
                                        </p:tgtEl>
                                        <p:attrNameLst>
                                          <p:attrName>style.visibility</p:attrName>
                                        </p:attrNameLst>
                                      </p:cBhvr>
                                      <p:to>
                                        <p:strVal val="visible"/>
                                      </p:to>
                                    </p:set>
                                  </p:childTnLst>
                                </p:cTn>
                              </p:par>
                            </p:childTnLst>
                          </p:cTn>
                        </p:par>
                        <p:par>
                          <p:cTn id="240" fill="hold">
                            <p:stCondLst>
                              <p:cond delay="250"/>
                            </p:stCondLst>
                            <p:childTnLst>
                              <p:par>
                                <p:cTn id="241" presetID="1" presetClass="entr" presetSubtype="0" fill="hold" grpId="0" nodeType="afterEffect">
                                  <p:stCondLst>
                                    <p:cond delay="250"/>
                                  </p:stCondLst>
                                  <p:childTnLst>
                                    <p:set>
                                      <p:cBhvr>
                                        <p:cTn id="242" dur="1" fill="hold">
                                          <p:stCondLst>
                                            <p:cond delay="0"/>
                                          </p:stCondLst>
                                        </p:cTn>
                                        <p:tgtEl>
                                          <p:spTgt spid="3134"/>
                                        </p:tgtEl>
                                        <p:attrNameLst>
                                          <p:attrName>style.visibility</p:attrName>
                                        </p:attrNameLst>
                                      </p:cBhvr>
                                      <p:to>
                                        <p:strVal val="visible"/>
                                      </p:to>
                                    </p:set>
                                  </p:childTnLst>
                                </p:cTn>
                              </p:par>
                            </p:childTnLst>
                          </p:cTn>
                        </p:par>
                        <p:par>
                          <p:cTn id="243" fill="hold">
                            <p:stCondLst>
                              <p:cond delay="500"/>
                            </p:stCondLst>
                            <p:childTnLst>
                              <p:par>
                                <p:cTn id="244" presetID="1" presetClass="entr" presetSubtype="0" fill="hold" grpId="0" nodeType="afterEffect">
                                  <p:stCondLst>
                                    <p:cond delay="250"/>
                                  </p:stCondLst>
                                  <p:childTnLst>
                                    <p:set>
                                      <p:cBhvr>
                                        <p:cTn id="245" dur="1" fill="hold">
                                          <p:stCondLst>
                                            <p:cond delay="0"/>
                                          </p:stCondLst>
                                        </p:cTn>
                                        <p:tgtEl>
                                          <p:spTgt spid="3135"/>
                                        </p:tgtEl>
                                        <p:attrNameLst>
                                          <p:attrName>style.visibility</p:attrName>
                                        </p:attrNameLst>
                                      </p:cBhvr>
                                      <p:to>
                                        <p:strVal val="visible"/>
                                      </p:to>
                                    </p:set>
                                  </p:childTnLst>
                                </p:cTn>
                              </p:par>
                            </p:childTnLst>
                          </p:cTn>
                        </p:par>
                        <p:par>
                          <p:cTn id="246" fill="hold">
                            <p:stCondLst>
                              <p:cond delay="750"/>
                            </p:stCondLst>
                            <p:childTnLst>
                              <p:par>
                                <p:cTn id="247" presetID="1" presetClass="entr" presetSubtype="0" fill="hold" grpId="0" nodeType="afterEffect">
                                  <p:stCondLst>
                                    <p:cond delay="250"/>
                                  </p:stCondLst>
                                  <p:childTnLst>
                                    <p:set>
                                      <p:cBhvr>
                                        <p:cTn id="248" dur="1" fill="hold">
                                          <p:stCondLst>
                                            <p:cond delay="0"/>
                                          </p:stCondLst>
                                        </p:cTn>
                                        <p:tgtEl>
                                          <p:spTgt spid="3136"/>
                                        </p:tgtEl>
                                        <p:attrNameLst>
                                          <p:attrName>style.visibility</p:attrName>
                                        </p:attrNameLst>
                                      </p:cBhvr>
                                      <p:to>
                                        <p:strVal val="visible"/>
                                      </p:to>
                                    </p:set>
                                  </p:childTnLst>
                                </p:cTn>
                              </p:par>
                            </p:childTnLst>
                          </p:cTn>
                        </p:par>
                        <p:par>
                          <p:cTn id="249" fill="hold">
                            <p:stCondLst>
                              <p:cond delay="1000"/>
                            </p:stCondLst>
                            <p:childTnLst>
                              <p:par>
                                <p:cTn id="250" presetID="1" presetClass="entr" presetSubtype="0" fill="hold" grpId="0" nodeType="afterEffect">
                                  <p:stCondLst>
                                    <p:cond delay="250"/>
                                  </p:stCondLst>
                                  <p:childTnLst>
                                    <p:set>
                                      <p:cBhvr>
                                        <p:cTn id="251" dur="1" fill="hold">
                                          <p:stCondLst>
                                            <p:cond delay="0"/>
                                          </p:stCondLst>
                                        </p:cTn>
                                        <p:tgtEl>
                                          <p:spTgt spid="3137"/>
                                        </p:tgtEl>
                                        <p:attrNameLst>
                                          <p:attrName>style.visibility</p:attrName>
                                        </p:attrNameLst>
                                      </p:cBhvr>
                                      <p:to>
                                        <p:strVal val="visible"/>
                                      </p:to>
                                    </p:set>
                                  </p:childTnLst>
                                </p:cTn>
                              </p:par>
                            </p:childTnLst>
                          </p:cTn>
                        </p:par>
                        <p:par>
                          <p:cTn id="252" fill="hold">
                            <p:stCondLst>
                              <p:cond delay="1250"/>
                            </p:stCondLst>
                            <p:childTnLst>
                              <p:par>
                                <p:cTn id="253" presetID="1" presetClass="entr" presetSubtype="0" fill="hold" grpId="0" nodeType="afterEffect">
                                  <p:stCondLst>
                                    <p:cond delay="250"/>
                                  </p:stCondLst>
                                  <p:childTnLst>
                                    <p:set>
                                      <p:cBhvr>
                                        <p:cTn id="254" dur="1" fill="hold">
                                          <p:stCondLst>
                                            <p:cond delay="0"/>
                                          </p:stCondLst>
                                        </p:cTn>
                                        <p:tgtEl>
                                          <p:spTgt spid="3138"/>
                                        </p:tgtEl>
                                        <p:attrNameLst>
                                          <p:attrName>style.visibility</p:attrName>
                                        </p:attrNameLst>
                                      </p:cBhvr>
                                      <p:to>
                                        <p:strVal val="visible"/>
                                      </p:to>
                                    </p:set>
                                  </p:childTnLst>
                                </p:cTn>
                              </p:par>
                            </p:childTnLst>
                          </p:cTn>
                        </p:par>
                        <p:par>
                          <p:cTn id="255" fill="hold">
                            <p:stCondLst>
                              <p:cond delay="1500"/>
                            </p:stCondLst>
                            <p:childTnLst>
                              <p:par>
                                <p:cTn id="256" presetID="1" presetClass="entr" presetSubtype="0" fill="hold" grpId="0" nodeType="afterEffect">
                                  <p:stCondLst>
                                    <p:cond delay="250"/>
                                  </p:stCondLst>
                                  <p:childTnLst>
                                    <p:set>
                                      <p:cBhvr>
                                        <p:cTn id="257" dur="1" fill="hold">
                                          <p:stCondLst>
                                            <p:cond delay="0"/>
                                          </p:stCondLst>
                                        </p:cTn>
                                        <p:tgtEl>
                                          <p:spTgt spid="3139"/>
                                        </p:tgtEl>
                                        <p:attrNameLst>
                                          <p:attrName>style.visibility</p:attrName>
                                        </p:attrNameLst>
                                      </p:cBhvr>
                                      <p:to>
                                        <p:strVal val="visible"/>
                                      </p:to>
                                    </p:set>
                                  </p:childTnLst>
                                </p:cTn>
                              </p:par>
                            </p:childTnLst>
                          </p:cTn>
                        </p:par>
                        <p:par>
                          <p:cTn id="258" fill="hold">
                            <p:stCondLst>
                              <p:cond delay="1750"/>
                            </p:stCondLst>
                            <p:childTnLst>
                              <p:par>
                                <p:cTn id="259" presetID="1" presetClass="entr" presetSubtype="0" fill="hold" grpId="0" nodeType="afterEffect">
                                  <p:stCondLst>
                                    <p:cond delay="250"/>
                                  </p:stCondLst>
                                  <p:childTnLst>
                                    <p:set>
                                      <p:cBhvr>
                                        <p:cTn id="260" dur="1" fill="hold">
                                          <p:stCondLst>
                                            <p:cond delay="0"/>
                                          </p:stCondLst>
                                        </p:cTn>
                                        <p:tgtEl>
                                          <p:spTgt spid="3140"/>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250"/>
                                  </p:stCondLst>
                                  <p:childTnLst>
                                    <p:set>
                                      <p:cBhvr>
                                        <p:cTn id="264" dur="1" fill="hold">
                                          <p:stCondLst>
                                            <p:cond delay="0"/>
                                          </p:stCondLst>
                                        </p:cTn>
                                        <p:tgtEl>
                                          <p:spTgt spid="3141"/>
                                        </p:tgtEl>
                                        <p:attrNameLst>
                                          <p:attrName>style.visibility</p:attrName>
                                        </p:attrNameLst>
                                      </p:cBhvr>
                                      <p:to>
                                        <p:strVal val="visible"/>
                                      </p:to>
                                    </p:set>
                                  </p:childTnLst>
                                </p:cTn>
                              </p:par>
                            </p:childTnLst>
                          </p:cTn>
                        </p:par>
                        <p:par>
                          <p:cTn id="265" fill="hold">
                            <p:stCondLst>
                              <p:cond delay="250"/>
                            </p:stCondLst>
                            <p:childTnLst>
                              <p:par>
                                <p:cTn id="266" presetID="1" presetClass="entr" presetSubtype="0" fill="hold" grpId="0" nodeType="afterEffect">
                                  <p:stCondLst>
                                    <p:cond delay="250"/>
                                  </p:stCondLst>
                                  <p:childTnLst>
                                    <p:set>
                                      <p:cBhvr>
                                        <p:cTn id="267" dur="1" fill="hold">
                                          <p:stCondLst>
                                            <p:cond delay="0"/>
                                          </p:stCondLst>
                                        </p:cTn>
                                        <p:tgtEl>
                                          <p:spTgt spid="3142"/>
                                        </p:tgtEl>
                                        <p:attrNameLst>
                                          <p:attrName>style.visibility</p:attrName>
                                        </p:attrNameLst>
                                      </p:cBhvr>
                                      <p:to>
                                        <p:strVal val="visible"/>
                                      </p:to>
                                    </p:set>
                                  </p:childTnLst>
                                </p:cTn>
                              </p:par>
                            </p:childTnLst>
                          </p:cTn>
                        </p:par>
                        <p:par>
                          <p:cTn id="268" fill="hold">
                            <p:stCondLst>
                              <p:cond delay="500"/>
                            </p:stCondLst>
                            <p:childTnLst>
                              <p:par>
                                <p:cTn id="269" presetID="1" presetClass="entr" presetSubtype="0" fill="hold" grpId="0" nodeType="afterEffect">
                                  <p:stCondLst>
                                    <p:cond delay="250"/>
                                  </p:stCondLst>
                                  <p:childTnLst>
                                    <p:set>
                                      <p:cBhvr>
                                        <p:cTn id="270" dur="1" fill="hold">
                                          <p:stCondLst>
                                            <p:cond delay="0"/>
                                          </p:stCondLst>
                                        </p:cTn>
                                        <p:tgtEl>
                                          <p:spTgt spid="3143"/>
                                        </p:tgtEl>
                                        <p:attrNameLst>
                                          <p:attrName>style.visibility</p:attrName>
                                        </p:attrNameLst>
                                      </p:cBhvr>
                                      <p:to>
                                        <p:strVal val="visible"/>
                                      </p:to>
                                    </p:set>
                                  </p:childTnLst>
                                </p:cTn>
                              </p:par>
                            </p:childTnLst>
                          </p:cTn>
                        </p:par>
                        <p:par>
                          <p:cTn id="271" fill="hold">
                            <p:stCondLst>
                              <p:cond delay="750"/>
                            </p:stCondLst>
                            <p:childTnLst>
                              <p:par>
                                <p:cTn id="272" presetID="1" presetClass="entr" presetSubtype="0" fill="hold" grpId="0" nodeType="afterEffect">
                                  <p:stCondLst>
                                    <p:cond delay="250"/>
                                  </p:stCondLst>
                                  <p:childTnLst>
                                    <p:set>
                                      <p:cBhvr>
                                        <p:cTn id="273" dur="1" fill="hold">
                                          <p:stCondLst>
                                            <p:cond delay="0"/>
                                          </p:stCondLst>
                                        </p:cTn>
                                        <p:tgtEl>
                                          <p:spTgt spid="3144"/>
                                        </p:tgtEl>
                                        <p:attrNameLst>
                                          <p:attrName>style.visibility</p:attrName>
                                        </p:attrNameLst>
                                      </p:cBhvr>
                                      <p:to>
                                        <p:strVal val="visible"/>
                                      </p:to>
                                    </p:set>
                                  </p:childTnLst>
                                </p:cTn>
                              </p:par>
                            </p:childTnLst>
                          </p:cTn>
                        </p:par>
                        <p:par>
                          <p:cTn id="274" fill="hold">
                            <p:stCondLst>
                              <p:cond delay="1000"/>
                            </p:stCondLst>
                            <p:childTnLst>
                              <p:par>
                                <p:cTn id="275" presetID="1" presetClass="entr" presetSubtype="0" fill="hold" grpId="0" nodeType="afterEffect">
                                  <p:stCondLst>
                                    <p:cond delay="250"/>
                                  </p:stCondLst>
                                  <p:childTnLst>
                                    <p:set>
                                      <p:cBhvr>
                                        <p:cTn id="276" dur="1" fill="hold">
                                          <p:stCondLst>
                                            <p:cond delay="0"/>
                                          </p:stCondLst>
                                        </p:cTn>
                                        <p:tgtEl>
                                          <p:spTgt spid="3145"/>
                                        </p:tgtEl>
                                        <p:attrNameLst>
                                          <p:attrName>style.visibility</p:attrName>
                                        </p:attrNameLst>
                                      </p:cBhvr>
                                      <p:to>
                                        <p:strVal val="visible"/>
                                      </p:to>
                                    </p:set>
                                  </p:childTnLst>
                                </p:cTn>
                              </p:par>
                            </p:childTnLst>
                          </p:cTn>
                        </p:par>
                        <p:par>
                          <p:cTn id="277" fill="hold">
                            <p:stCondLst>
                              <p:cond delay="1250"/>
                            </p:stCondLst>
                            <p:childTnLst>
                              <p:par>
                                <p:cTn id="278" presetID="1" presetClass="entr" presetSubtype="0" fill="hold" grpId="0" nodeType="afterEffect">
                                  <p:stCondLst>
                                    <p:cond delay="250"/>
                                  </p:stCondLst>
                                  <p:childTnLst>
                                    <p:set>
                                      <p:cBhvr>
                                        <p:cTn id="279" dur="1" fill="hold">
                                          <p:stCondLst>
                                            <p:cond delay="0"/>
                                          </p:stCondLst>
                                        </p:cTn>
                                        <p:tgtEl>
                                          <p:spTgt spid="3146"/>
                                        </p:tgtEl>
                                        <p:attrNameLst>
                                          <p:attrName>style.visibility</p:attrName>
                                        </p:attrNameLst>
                                      </p:cBhvr>
                                      <p:to>
                                        <p:strVal val="visible"/>
                                      </p:to>
                                    </p:set>
                                  </p:childTnLst>
                                </p:cTn>
                              </p:par>
                            </p:childTnLst>
                          </p:cTn>
                        </p:par>
                        <p:par>
                          <p:cTn id="280" fill="hold">
                            <p:stCondLst>
                              <p:cond delay="1500"/>
                            </p:stCondLst>
                            <p:childTnLst>
                              <p:par>
                                <p:cTn id="281" presetID="1" presetClass="entr" presetSubtype="0" fill="hold" grpId="0" nodeType="afterEffect">
                                  <p:stCondLst>
                                    <p:cond delay="250"/>
                                  </p:stCondLst>
                                  <p:childTnLst>
                                    <p:set>
                                      <p:cBhvr>
                                        <p:cTn id="282" dur="1" fill="hold">
                                          <p:stCondLst>
                                            <p:cond delay="0"/>
                                          </p:stCondLst>
                                        </p:cTn>
                                        <p:tgtEl>
                                          <p:spTgt spid="3147"/>
                                        </p:tgtEl>
                                        <p:attrNameLst>
                                          <p:attrName>style.visibility</p:attrName>
                                        </p:attrNameLst>
                                      </p:cBhvr>
                                      <p:to>
                                        <p:strVal val="visible"/>
                                      </p:to>
                                    </p:set>
                                  </p:childTnLst>
                                </p:cTn>
                              </p:par>
                            </p:childTnLst>
                          </p:cTn>
                        </p:par>
                        <p:par>
                          <p:cTn id="283" fill="hold">
                            <p:stCondLst>
                              <p:cond delay="1750"/>
                            </p:stCondLst>
                            <p:childTnLst>
                              <p:par>
                                <p:cTn id="284" presetID="1" presetClass="entr" presetSubtype="0" fill="hold" grpId="0" nodeType="afterEffect">
                                  <p:stCondLst>
                                    <p:cond delay="250"/>
                                  </p:stCondLst>
                                  <p:childTnLst>
                                    <p:set>
                                      <p:cBhvr>
                                        <p:cTn id="285" dur="1" fill="hold">
                                          <p:stCondLst>
                                            <p:cond delay="0"/>
                                          </p:stCondLst>
                                        </p:cTn>
                                        <p:tgtEl>
                                          <p:spTgt spid="3148"/>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presetID="1" presetClass="entr" presetSubtype="0" fill="hold" grpId="0" nodeType="clickEffect">
                                  <p:stCondLst>
                                    <p:cond delay="250"/>
                                  </p:stCondLst>
                                  <p:childTnLst>
                                    <p:set>
                                      <p:cBhvr>
                                        <p:cTn id="289" dur="1" fill="hold">
                                          <p:stCondLst>
                                            <p:cond delay="0"/>
                                          </p:stCondLst>
                                        </p:cTn>
                                        <p:tgtEl>
                                          <p:spTgt spid="3149"/>
                                        </p:tgtEl>
                                        <p:attrNameLst>
                                          <p:attrName>style.visibility</p:attrName>
                                        </p:attrNameLst>
                                      </p:cBhvr>
                                      <p:to>
                                        <p:strVal val="visible"/>
                                      </p:to>
                                    </p:set>
                                  </p:childTnLst>
                                </p:cTn>
                              </p:par>
                            </p:childTnLst>
                          </p:cTn>
                        </p:par>
                        <p:par>
                          <p:cTn id="290" fill="hold">
                            <p:stCondLst>
                              <p:cond delay="250"/>
                            </p:stCondLst>
                            <p:childTnLst>
                              <p:par>
                                <p:cTn id="291" presetID="1" presetClass="entr" presetSubtype="0" fill="hold" grpId="0" nodeType="afterEffect">
                                  <p:stCondLst>
                                    <p:cond delay="250"/>
                                  </p:stCondLst>
                                  <p:childTnLst>
                                    <p:set>
                                      <p:cBhvr>
                                        <p:cTn id="292" dur="1" fill="hold">
                                          <p:stCondLst>
                                            <p:cond delay="0"/>
                                          </p:stCondLst>
                                        </p:cTn>
                                        <p:tgtEl>
                                          <p:spTgt spid="3150"/>
                                        </p:tgtEl>
                                        <p:attrNameLst>
                                          <p:attrName>style.visibility</p:attrName>
                                        </p:attrNameLst>
                                      </p:cBhvr>
                                      <p:to>
                                        <p:strVal val="visible"/>
                                      </p:to>
                                    </p:set>
                                  </p:childTnLst>
                                </p:cTn>
                              </p:par>
                            </p:childTnLst>
                          </p:cTn>
                        </p:par>
                        <p:par>
                          <p:cTn id="293" fill="hold">
                            <p:stCondLst>
                              <p:cond delay="500"/>
                            </p:stCondLst>
                            <p:childTnLst>
                              <p:par>
                                <p:cTn id="294" presetID="1" presetClass="entr" presetSubtype="0" fill="hold" grpId="0" nodeType="afterEffect">
                                  <p:stCondLst>
                                    <p:cond delay="250"/>
                                  </p:stCondLst>
                                  <p:childTnLst>
                                    <p:set>
                                      <p:cBhvr>
                                        <p:cTn id="295" dur="1" fill="hold">
                                          <p:stCondLst>
                                            <p:cond delay="0"/>
                                          </p:stCondLst>
                                        </p:cTn>
                                        <p:tgtEl>
                                          <p:spTgt spid="3151"/>
                                        </p:tgtEl>
                                        <p:attrNameLst>
                                          <p:attrName>style.visibility</p:attrName>
                                        </p:attrNameLst>
                                      </p:cBhvr>
                                      <p:to>
                                        <p:strVal val="visible"/>
                                      </p:to>
                                    </p:set>
                                  </p:childTnLst>
                                </p:cTn>
                              </p:par>
                            </p:childTnLst>
                          </p:cTn>
                        </p:par>
                        <p:par>
                          <p:cTn id="296" fill="hold">
                            <p:stCondLst>
                              <p:cond delay="750"/>
                            </p:stCondLst>
                            <p:childTnLst>
                              <p:par>
                                <p:cTn id="297" presetID="1" presetClass="entr" presetSubtype="0" fill="hold" grpId="0" nodeType="afterEffect">
                                  <p:stCondLst>
                                    <p:cond delay="250"/>
                                  </p:stCondLst>
                                  <p:childTnLst>
                                    <p:set>
                                      <p:cBhvr>
                                        <p:cTn id="298" dur="1" fill="hold">
                                          <p:stCondLst>
                                            <p:cond delay="0"/>
                                          </p:stCondLst>
                                        </p:cTn>
                                        <p:tgtEl>
                                          <p:spTgt spid="3152"/>
                                        </p:tgtEl>
                                        <p:attrNameLst>
                                          <p:attrName>style.visibility</p:attrName>
                                        </p:attrNameLst>
                                      </p:cBhvr>
                                      <p:to>
                                        <p:strVal val="visible"/>
                                      </p:to>
                                    </p:set>
                                  </p:childTnLst>
                                </p:cTn>
                              </p:par>
                            </p:childTnLst>
                          </p:cTn>
                        </p:par>
                        <p:par>
                          <p:cTn id="299" fill="hold">
                            <p:stCondLst>
                              <p:cond delay="1000"/>
                            </p:stCondLst>
                            <p:childTnLst>
                              <p:par>
                                <p:cTn id="300" presetID="1" presetClass="entr" presetSubtype="0" fill="hold" grpId="0" nodeType="afterEffect">
                                  <p:stCondLst>
                                    <p:cond delay="250"/>
                                  </p:stCondLst>
                                  <p:childTnLst>
                                    <p:set>
                                      <p:cBhvr>
                                        <p:cTn id="301" dur="1" fill="hold">
                                          <p:stCondLst>
                                            <p:cond delay="0"/>
                                          </p:stCondLst>
                                        </p:cTn>
                                        <p:tgtEl>
                                          <p:spTgt spid="3153"/>
                                        </p:tgtEl>
                                        <p:attrNameLst>
                                          <p:attrName>style.visibility</p:attrName>
                                        </p:attrNameLst>
                                      </p:cBhvr>
                                      <p:to>
                                        <p:strVal val="visible"/>
                                      </p:to>
                                    </p:set>
                                  </p:childTnLst>
                                </p:cTn>
                              </p:par>
                            </p:childTnLst>
                          </p:cTn>
                        </p:par>
                        <p:par>
                          <p:cTn id="302" fill="hold">
                            <p:stCondLst>
                              <p:cond delay="1250"/>
                            </p:stCondLst>
                            <p:childTnLst>
                              <p:par>
                                <p:cTn id="303" presetID="1" presetClass="entr" presetSubtype="0" fill="hold" grpId="0" nodeType="afterEffect">
                                  <p:stCondLst>
                                    <p:cond delay="250"/>
                                  </p:stCondLst>
                                  <p:childTnLst>
                                    <p:set>
                                      <p:cBhvr>
                                        <p:cTn id="304" dur="1" fill="hold">
                                          <p:stCondLst>
                                            <p:cond delay="0"/>
                                          </p:stCondLst>
                                        </p:cTn>
                                        <p:tgtEl>
                                          <p:spTgt spid="3154"/>
                                        </p:tgtEl>
                                        <p:attrNameLst>
                                          <p:attrName>style.visibility</p:attrName>
                                        </p:attrNameLst>
                                      </p:cBhvr>
                                      <p:to>
                                        <p:strVal val="visible"/>
                                      </p:to>
                                    </p:set>
                                  </p:childTnLst>
                                </p:cTn>
                              </p:par>
                            </p:childTnLst>
                          </p:cTn>
                        </p:par>
                        <p:par>
                          <p:cTn id="305" fill="hold">
                            <p:stCondLst>
                              <p:cond delay="1500"/>
                            </p:stCondLst>
                            <p:childTnLst>
                              <p:par>
                                <p:cTn id="306" presetID="1" presetClass="entr" presetSubtype="0" fill="hold" grpId="0" nodeType="afterEffect">
                                  <p:stCondLst>
                                    <p:cond delay="250"/>
                                  </p:stCondLst>
                                  <p:childTnLst>
                                    <p:set>
                                      <p:cBhvr>
                                        <p:cTn id="307" dur="1" fill="hold">
                                          <p:stCondLst>
                                            <p:cond delay="0"/>
                                          </p:stCondLst>
                                        </p:cTn>
                                        <p:tgtEl>
                                          <p:spTgt spid="3155"/>
                                        </p:tgtEl>
                                        <p:attrNameLst>
                                          <p:attrName>style.visibility</p:attrName>
                                        </p:attrNameLst>
                                      </p:cBhvr>
                                      <p:to>
                                        <p:strVal val="visible"/>
                                      </p:to>
                                    </p:set>
                                  </p:childTnLst>
                                </p:cTn>
                              </p:par>
                            </p:childTnLst>
                          </p:cTn>
                        </p:par>
                        <p:par>
                          <p:cTn id="308" fill="hold">
                            <p:stCondLst>
                              <p:cond delay="1750"/>
                            </p:stCondLst>
                            <p:childTnLst>
                              <p:par>
                                <p:cTn id="309" presetID="1" presetClass="entr" presetSubtype="0" fill="hold" grpId="0" nodeType="afterEffect">
                                  <p:stCondLst>
                                    <p:cond delay="250"/>
                                  </p:stCondLst>
                                  <p:childTnLst>
                                    <p:set>
                                      <p:cBhvr>
                                        <p:cTn id="310" dur="1" fill="hold">
                                          <p:stCondLst>
                                            <p:cond delay="0"/>
                                          </p:stCondLst>
                                        </p:cTn>
                                        <p:tgtEl>
                                          <p:spTgt spid="3156"/>
                                        </p:tgtEl>
                                        <p:attrNameLst>
                                          <p:attrName>style.visibility</p:attrName>
                                        </p:attrNameLst>
                                      </p:cBhvr>
                                      <p:to>
                                        <p:strVal val="visible"/>
                                      </p:to>
                                    </p:set>
                                  </p:childTnLst>
                                </p:cTn>
                              </p:par>
                            </p:childTnLst>
                          </p:cTn>
                        </p:par>
                        <p:par>
                          <p:cTn id="311" fill="hold">
                            <p:stCondLst>
                              <p:cond delay="2000"/>
                            </p:stCondLst>
                            <p:childTnLst>
                              <p:par>
                                <p:cTn id="312" presetID="1" presetClass="entr" presetSubtype="0" fill="hold" grpId="0" nodeType="afterEffect">
                                  <p:stCondLst>
                                    <p:cond delay="250"/>
                                  </p:stCondLst>
                                  <p:childTnLst>
                                    <p:set>
                                      <p:cBhvr>
                                        <p:cTn id="313" dur="1" fill="hold">
                                          <p:stCondLst>
                                            <p:cond delay="0"/>
                                          </p:stCondLst>
                                        </p:cTn>
                                        <p:tgtEl>
                                          <p:spTgt spid="3162"/>
                                        </p:tgtEl>
                                        <p:attrNameLst>
                                          <p:attrName>style.visibility</p:attrName>
                                        </p:attrNameLst>
                                      </p:cBhvr>
                                      <p:to>
                                        <p:strVal val="visible"/>
                                      </p:to>
                                    </p:set>
                                  </p:childTnLst>
                                </p:cTn>
                              </p:par>
                            </p:childTnLst>
                          </p:cTn>
                        </p:par>
                        <p:par>
                          <p:cTn id="314" fill="hold">
                            <p:stCondLst>
                              <p:cond delay="2250"/>
                            </p:stCondLst>
                            <p:childTnLst>
                              <p:par>
                                <p:cTn id="315" presetID="1" presetClass="entr" presetSubtype="0" fill="hold" grpId="0" nodeType="afterEffect">
                                  <p:stCondLst>
                                    <p:cond delay="250"/>
                                  </p:stCondLst>
                                  <p:childTnLst>
                                    <p:set>
                                      <p:cBhvr>
                                        <p:cTn id="316" dur="1" fill="hold">
                                          <p:stCondLst>
                                            <p:cond delay="0"/>
                                          </p:stCondLst>
                                        </p:cTn>
                                        <p:tgtEl>
                                          <p:spTgt spid="3163"/>
                                        </p:tgtEl>
                                        <p:attrNameLst>
                                          <p:attrName>style.visibility</p:attrName>
                                        </p:attrNameLst>
                                      </p:cBhvr>
                                      <p:to>
                                        <p:strVal val="visible"/>
                                      </p:to>
                                    </p:set>
                                  </p:childTnLst>
                                </p:cTn>
                              </p:par>
                            </p:childTnLst>
                          </p:cTn>
                        </p:par>
                        <p:par>
                          <p:cTn id="317" fill="hold">
                            <p:stCondLst>
                              <p:cond delay="2500"/>
                            </p:stCondLst>
                            <p:childTnLst>
                              <p:par>
                                <p:cTn id="318" presetID="1" presetClass="entr" presetSubtype="0" fill="hold" grpId="0" nodeType="afterEffect">
                                  <p:stCondLst>
                                    <p:cond delay="250"/>
                                  </p:stCondLst>
                                  <p:childTnLst>
                                    <p:set>
                                      <p:cBhvr>
                                        <p:cTn id="319" dur="1" fill="hold">
                                          <p:stCondLst>
                                            <p:cond delay="0"/>
                                          </p:stCondLst>
                                        </p:cTn>
                                        <p:tgtEl>
                                          <p:spTgt spid="3164"/>
                                        </p:tgtEl>
                                        <p:attrNameLst>
                                          <p:attrName>style.visibility</p:attrName>
                                        </p:attrNameLst>
                                      </p:cBhvr>
                                      <p:to>
                                        <p:strVal val="visible"/>
                                      </p:to>
                                    </p:set>
                                  </p:childTnLst>
                                </p:cTn>
                              </p:par>
                            </p:childTnLst>
                          </p:cTn>
                        </p:par>
                        <p:par>
                          <p:cTn id="320" fill="hold">
                            <p:stCondLst>
                              <p:cond delay="2750"/>
                            </p:stCondLst>
                            <p:childTnLst>
                              <p:par>
                                <p:cTn id="321" presetID="1" presetClass="entr" presetSubtype="0" fill="hold" grpId="0" nodeType="afterEffect">
                                  <p:stCondLst>
                                    <p:cond delay="250"/>
                                  </p:stCondLst>
                                  <p:childTnLst>
                                    <p:set>
                                      <p:cBhvr>
                                        <p:cTn id="322" dur="1" fill="hold">
                                          <p:stCondLst>
                                            <p:cond delay="0"/>
                                          </p:stCondLst>
                                        </p:cTn>
                                        <p:tgtEl>
                                          <p:spTgt spid="3165"/>
                                        </p:tgtEl>
                                        <p:attrNameLst>
                                          <p:attrName>style.visibility</p:attrName>
                                        </p:attrNameLst>
                                      </p:cBhvr>
                                      <p:to>
                                        <p:strVal val="visible"/>
                                      </p:to>
                                    </p:set>
                                  </p:childTnLst>
                                </p:cTn>
                              </p:par>
                            </p:childTnLst>
                          </p:cTn>
                        </p:par>
                        <p:par>
                          <p:cTn id="323" fill="hold">
                            <p:stCondLst>
                              <p:cond delay="3000"/>
                            </p:stCondLst>
                            <p:childTnLst>
                              <p:par>
                                <p:cTn id="324" presetID="1" presetClass="entr" presetSubtype="0" fill="hold" grpId="0" nodeType="afterEffect">
                                  <p:stCondLst>
                                    <p:cond delay="250"/>
                                  </p:stCondLst>
                                  <p:childTnLst>
                                    <p:set>
                                      <p:cBhvr>
                                        <p:cTn id="325" dur="1" fill="hold">
                                          <p:stCondLst>
                                            <p:cond delay="0"/>
                                          </p:stCondLst>
                                        </p:cTn>
                                        <p:tgtEl>
                                          <p:spTgt spid="3166"/>
                                        </p:tgtEl>
                                        <p:attrNameLst>
                                          <p:attrName>style.visibility</p:attrName>
                                        </p:attrNameLst>
                                      </p:cBhvr>
                                      <p:to>
                                        <p:strVal val="visible"/>
                                      </p:to>
                                    </p:set>
                                  </p:childTnLst>
                                </p:cTn>
                              </p:par>
                            </p:childTnLst>
                          </p:cTn>
                        </p:par>
                        <p:par>
                          <p:cTn id="326" fill="hold">
                            <p:stCondLst>
                              <p:cond delay="3250"/>
                            </p:stCondLst>
                            <p:childTnLst>
                              <p:par>
                                <p:cTn id="327" presetID="1" presetClass="entr" presetSubtype="0" fill="hold" grpId="0" nodeType="afterEffect">
                                  <p:stCondLst>
                                    <p:cond delay="250"/>
                                  </p:stCondLst>
                                  <p:childTnLst>
                                    <p:set>
                                      <p:cBhvr>
                                        <p:cTn id="328" dur="1" fill="hold">
                                          <p:stCondLst>
                                            <p:cond delay="0"/>
                                          </p:stCondLst>
                                        </p:cTn>
                                        <p:tgtEl>
                                          <p:spTgt spid="3167"/>
                                        </p:tgtEl>
                                        <p:attrNameLst>
                                          <p:attrName>style.visibility</p:attrName>
                                        </p:attrNameLst>
                                      </p:cBhvr>
                                      <p:to>
                                        <p:strVal val="visible"/>
                                      </p:to>
                                    </p:set>
                                  </p:childTnLst>
                                </p:cTn>
                              </p:par>
                            </p:childTnLst>
                          </p:cTn>
                        </p:par>
                        <p:par>
                          <p:cTn id="329" fill="hold">
                            <p:stCondLst>
                              <p:cond delay="3500"/>
                            </p:stCondLst>
                            <p:childTnLst>
                              <p:par>
                                <p:cTn id="330" presetID="1" presetClass="entr" presetSubtype="0" fill="hold" grpId="0" nodeType="afterEffect">
                                  <p:stCondLst>
                                    <p:cond delay="250"/>
                                  </p:stCondLst>
                                  <p:childTnLst>
                                    <p:set>
                                      <p:cBhvr>
                                        <p:cTn id="331" dur="1" fill="hold">
                                          <p:stCondLst>
                                            <p:cond delay="0"/>
                                          </p:stCondLst>
                                        </p:cTn>
                                        <p:tgtEl>
                                          <p:spTgt spid="3168"/>
                                        </p:tgtEl>
                                        <p:attrNameLst>
                                          <p:attrName>style.visibility</p:attrName>
                                        </p:attrNameLst>
                                      </p:cBhvr>
                                      <p:to>
                                        <p:strVal val="visible"/>
                                      </p:to>
                                    </p:set>
                                  </p:childTnLst>
                                </p:cTn>
                              </p:par>
                            </p:childTnLst>
                          </p:cTn>
                        </p:par>
                        <p:par>
                          <p:cTn id="332" fill="hold">
                            <p:stCondLst>
                              <p:cond delay="3750"/>
                            </p:stCondLst>
                            <p:childTnLst>
                              <p:par>
                                <p:cTn id="333" presetID="1" presetClass="entr" presetSubtype="0" fill="hold" grpId="0" nodeType="afterEffect">
                                  <p:stCondLst>
                                    <p:cond delay="250"/>
                                  </p:stCondLst>
                                  <p:childTnLst>
                                    <p:set>
                                      <p:cBhvr>
                                        <p:cTn id="334" dur="1" fill="hold">
                                          <p:stCondLst>
                                            <p:cond delay="0"/>
                                          </p:stCondLst>
                                        </p:cTn>
                                        <p:tgtEl>
                                          <p:spTgt spid="3169"/>
                                        </p:tgtEl>
                                        <p:attrNameLst>
                                          <p:attrName>style.visibility</p:attrName>
                                        </p:attrNameLst>
                                      </p:cBhvr>
                                      <p:to>
                                        <p:strVal val="visible"/>
                                      </p:to>
                                    </p:set>
                                  </p:childTnLst>
                                </p:cTn>
                              </p:par>
                            </p:childTnLst>
                          </p:cTn>
                        </p:par>
                        <p:par>
                          <p:cTn id="335" fill="hold">
                            <p:stCondLst>
                              <p:cond delay="4000"/>
                            </p:stCondLst>
                            <p:childTnLst>
                              <p:par>
                                <p:cTn id="336" presetID="1" presetClass="entr" presetSubtype="0" fill="hold" grpId="0" nodeType="afterEffect">
                                  <p:stCondLst>
                                    <p:cond delay="250"/>
                                  </p:stCondLst>
                                  <p:childTnLst>
                                    <p:set>
                                      <p:cBhvr>
                                        <p:cTn id="337" dur="1" fill="hold">
                                          <p:stCondLst>
                                            <p:cond delay="0"/>
                                          </p:stCondLst>
                                        </p:cTn>
                                        <p:tgtEl>
                                          <p:spTgt spid="3170"/>
                                        </p:tgtEl>
                                        <p:attrNameLst>
                                          <p:attrName>style.visibility</p:attrName>
                                        </p:attrNameLst>
                                      </p:cBhvr>
                                      <p:to>
                                        <p:strVal val="visible"/>
                                      </p:to>
                                    </p:set>
                                  </p:childTnLst>
                                </p:cTn>
                              </p:par>
                            </p:childTnLst>
                          </p:cTn>
                        </p:par>
                        <p:par>
                          <p:cTn id="338" fill="hold">
                            <p:stCondLst>
                              <p:cond delay="4250"/>
                            </p:stCondLst>
                            <p:childTnLst>
                              <p:par>
                                <p:cTn id="339" presetID="1" presetClass="entr" presetSubtype="0" fill="hold" grpId="0" nodeType="afterEffect">
                                  <p:stCondLst>
                                    <p:cond delay="250"/>
                                  </p:stCondLst>
                                  <p:childTnLst>
                                    <p:set>
                                      <p:cBhvr>
                                        <p:cTn id="340" dur="1" fill="hold">
                                          <p:stCondLst>
                                            <p:cond delay="0"/>
                                          </p:stCondLst>
                                        </p:cTn>
                                        <p:tgtEl>
                                          <p:spTgt spid="3171"/>
                                        </p:tgtEl>
                                        <p:attrNameLst>
                                          <p:attrName>style.visibility</p:attrName>
                                        </p:attrNameLst>
                                      </p:cBhvr>
                                      <p:to>
                                        <p:strVal val="visible"/>
                                      </p:to>
                                    </p:set>
                                  </p:childTnLst>
                                </p:cTn>
                              </p:par>
                            </p:childTnLst>
                          </p:cTn>
                        </p:par>
                        <p:par>
                          <p:cTn id="341" fill="hold">
                            <p:stCondLst>
                              <p:cond delay="4500"/>
                            </p:stCondLst>
                            <p:childTnLst>
                              <p:par>
                                <p:cTn id="342" presetID="1" presetClass="entr" presetSubtype="0" fill="hold" grpId="0" nodeType="afterEffect">
                                  <p:stCondLst>
                                    <p:cond delay="250"/>
                                  </p:stCondLst>
                                  <p:childTnLst>
                                    <p:set>
                                      <p:cBhvr>
                                        <p:cTn id="343" dur="1" fill="hold">
                                          <p:stCondLst>
                                            <p:cond delay="0"/>
                                          </p:stCondLst>
                                        </p:cTn>
                                        <p:tgtEl>
                                          <p:spTgt spid="3172"/>
                                        </p:tgtEl>
                                        <p:attrNameLst>
                                          <p:attrName>style.visibility</p:attrName>
                                        </p:attrNameLst>
                                      </p:cBhvr>
                                      <p:to>
                                        <p:strVal val="visible"/>
                                      </p:to>
                                    </p:set>
                                  </p:childTnLst>
                                </p:cTn>
                              </p:par>
                            </p:childTnLst>
                          </p:cTn>
                        </p:par>
                        <p:par>
                          <p:cTn id="344" fill="hold">
                            <p:stCondLst>
                              <p:cond delay="4750"/>
                            </p:stCondLst>
                            <p:childTnLst>
                              <p:par>
                                <p:cTn id="345" presetID="1" presetClass="entr" presetSubtype="0" fill="hold" grpId="0" nodeType="afterEffect">
                                  <p:stCondLst>
                                    <p:cond delay="250"/>
                                  </p:stCondLst>
                                  <p:childTnLst>
                                    <p:set>
                                      <p:cBhvr>
                                        <p:cTn id="346" dur="1" fill="hold">
                                          <p:stCondLst>
                                            <p:cond delay="0"/>
                                          </p:stCondLst>
                                        </p:cTn>
                                        <p:tgtEl>
                                          <p:spTgt spid="3173"/>
                                        </p:tgtEl>
                                        <p:attrNameLst>
                                          <p:attrName>style.visibility</p:attrName>
                                        </p:attrNameLst>
                                      </p:cBhvr>
                                      <p:to>
                                        <p:strVal val="visible"/>
                                      </p:to>
                                    </p:set>
                                  </p:childTnLst>
                                </p:cTn>
                              </p:par>
                            </p:childTnLst>
                          </p:cTn>
                        </p:par>
                        <p:par>
                          <p:cTn id="347" fill="hold">
                            <p:stCondLst>
                              <p:cond delay="5000"/>
                            </p:stCondLst>
                            <p:childTnLst>
                              <p:par>
                                <p:cTn id="348" presetID="1" presetClass="entr" presetSubtype="0" fill="hold" grpId="0" nodeType="afterEffect">
                                  <p:stCondLst>
                                    <p:cond delay="250"/>
                                  </p:stCondLst>
                                  <p:childTnLst>
                                    <p:set>
                                      <p:cBhvr>
                                        <p:cTn id="349" dur="1" fill="hold">
                                          <p:stCondLst>
                                            <p:cond delay="0"/>
                                          </p:stCondLst>
                                        </p:cTn>
                                        <p:tgtEl>
                                          <p:spTgt spid="3174"/>
                                        </p:tgtEl>
                                        <p:attrNameLst>
                                          <p:attrName>style.visibility</p:attrName>
                                        </p:attrNameLst>
                                      </p:cBhvr>
                                      <p:to>
                                        <p:strVal val="visible"/>
                                      </p:to>
                                    </p:set>
                                  </p:childTnLst>
                                </p:cTn>
                              </p:par>
                            </p:childTnLst>
                          </p:cTn>
                        </p:par>
                        <p:par>
                          <p:cTn id="350" fill="hold">
                            <p:stCondLst>
                              <p:cond delay="5250"/>
                            </p:stCondLst>
                            <p:childTnLst>
                              <p:par>
                                <p:cTn id="351" presetID="1" presetClass="entr" presetSubtype="0" fill="hold" grpId="0" nodeType="afterEffect">
                                  <p:stCondLst>
                                    <p:cond delay="250"/>
                                  </p:stCondLst>
                                  <p:childTnLst>
                                    <p:set>
                                      <p:cBhvr>
                                        <p:cTn id="352" dur="1" fill="hold">
                                          <p:stCondLst>
                                            <p:cond delay="0"/>
                                          </p:stCondLst>
                                        </p:cTn>
                                        <p:tgtEl>
                                          <p:spTgt spid="3175"/>
                                        </p:tgtEl>
                                        <p:attrNameLst>
                                          <p:attrName>style.visibility</p:attrName>
                                        </p:attrNameLst>
                                      </p:cBhvr>
                                      <p:to>
                                        <p:strVal val="visible"/>
                                      </p:to>
                                    </p:set>
                                  </p:childTnLst>
                                </p:cTn>
                              </p:par>
                            </p:childTnLst>
                          </p:cTn>
                        </p:par>
                        <p:par>
                          <p:cTn id="353" fill="hold">
                            <p:stCondLst>
                              <p:cond delay="5500"/>
                            </p:stCondLst>
                            <p:childTnLst>
                              <p:par>
                                <p:cTn id="354" presetID="1" presetClass="entr" presetSubtype="0" fill="hold" grpId="0" nodeType="afterEffect">
                                  <p:stCondLst>
                                    <p:cond delay="250"/>
                                  </p:stCondLst>
                                  <p:childTnLst>
                                    <p:set>
                                      <p:cBhvr>
                                        <p:cTn id="355" dur="1" fill="hold">
                                          <p:stCondLst>
                                            <p:cond delay="0"/>
                                          </p:stCondLst>
                                        </p:cTn>
                                        <p:tgtEl>
                                          <p:spTgt spid="3176"/>
                                        </p:tgtEl>
                                        <p:attrNameLst>
                                          <p:attrName>style.visibility</p:attrName>
                                        </p:attrNameLst>
                                      </p:cBhvr>
                                      <p:to>
                                        <p:strVal val="visible"/>
                                      </p:to>
                                    </p:set>
                                  </p:childTnLst>
                                </p:cTn>
                              </p:par>
                            </p:childTnLst>
                          </p:cTn>
                        </p:par>
                        <p:par>
                          <p:cTn id="356" fill="hold">
                            <p:stCondLst>
                              <p:cond delay="5750"/>
                            </p:stCondLst>
                            <p:childTnLst>
                              <p:par>
                                <p:cTn id="357" presetID="1" presetClass="entr" presetSubtype="0" fill="hold" grpId="0" nodeType="afterEffect">
                                  <p:stCondLst>
                                    <p:cond delay="250"/>
                                  </p:stCondLst>
                                  <p:childTnLst>
                                    <p:set>
                                      <p:cBhvr>
                                        <p:cTn id="358" dur="1" fill="hold">
                                          <p:stCondLst>
                                            <p:cond delay="0"/>
                                          </p:stCondLst>
                                        </p:cTn>
                                        <p:tgtEl>
                                          <p:spTgt spid="3177"/>
                                        </p:tgtEl>
                                        <p:attrNameLst>
                                          <p:attrName>style.visibility</p:attrName>
                                        </p:attrNameLst>
                                      </p:cBhvr>
                                      <p:to>
                                        <p:strVal val="visible"/>
                                      </p:to>
                                    </p:set>
                                  </p:childTnLst>
                                </p:cTn>
                              </p:par>
                            </p:childTnLst>
                          </p:cTn>
                        </p:par>
                        <p:par>
                          <p:cTn id="359" fill="hold">
                            <p:stCondLst>
                              <p:cond delay="6000"/>
                            </p:stCondLst>
                            <p:childTnLst>
                              <p:par>
                                <p:cTn id="360" presetID="1" presetClass="entr" presetSubtype="0" fill="hold" grpId="0" nodeType="afterEffect">
                                  <p:stCondLst>
                                    <p:cond delay="250"/>
                                  </p:stCondLst>
                                  <p:childTnLst>
                                    <p:set>
                                      <p:cBhvr>
                                        <p:cTn id="361" dur="1" fill="hold">
                                          <p:stCondLst>
                                            <p:cond delay="0"/>
                                          </p:stCondLst>
                                        </p:cTn>
                                        <p:tgtEl>
                                          <p:spTgt spid="3178"/>
                                        </p:tgtEl>
                                        <p:attrNameLst>
                                          <p:attrName>style.visibility</p:attrName>
                                        </p:attrNameLst>
                                      </p:cBhvr>
                                      <p:to>
                                        <p:strVal val="visible"/>
                                      </p:to>
                                    </p:set>
                                  </p:childTnLst>
                                </p:cTn>
                              </p:par>
                            </p:childTnLst>
                          </p:cTn>
                        </p:par>
                        <p:par>
                          <p:cTn id="362" fill="hold">
                            <p:stCondLst>
                              <p:cond delay="6250"/>
                            </p:stCondLst>
                            <p:childTnLst>
                              <p:par>
                                <p:cTn id="363" presetID="1" presetClass="entr" presetSubtype="0" fill="hold" grpId="0" nodeType="afterEffect">
                                  <p:stCondLst>
                                    <p:cond delay="250"/>
                                  </p:stCondLst>
                                  <p:childTnLst>
                                    <p:set>
                                      <p:cBhvr>
                                        <p:cTn id="364" dur="1" fill="hold">
                                          <p:stCondLst>
                                            <p:cond delay="0"/>
                                          </p:stCondLst>
                                        </p:cTn>
                                        <p:tgtEl>
                                          <p:spTgt spid="3179"/>
                                        </p:tgtEl>
                                        <p:attrNameLst>
                                          <p:attrName>style.visibility</p:attrName>
                                        </p:attrNameLst>
                                      </p:cBhvr>
                                      <p:to>
                                        <p:strVal val="visible"/>
                                      </p:to>
                                    </p:set>
                                  </p:childTnLst>
                                </p:cTn>
                              </p:par>
                            </p:childTnLst>
                          </p:cTn>
                        </p:par>
                        <p:par>
                          <p:cTn id="365" fill="hold">
                            <p:stCondLst>
                              <p:cond delay="6500"/>
                            </p:stCondLst>
                            <p:childTnLst>
                              <p:par>
                                <p:cTn id="366" presetID="1" presetClass="entr" presetSubtype="0" fill="hold" grpId="0" nodeType="afterEffect">
                                  <p:stCondLst>
                                    <p:cond delay="250"/>
                                  </p:stCondLst>
                                  <p:childTnLst>
                                    <p:set>
                                      <p:cBhvr>
                                        <p:cTn id="367" dur="1" fill="hold">
                                          <p:stCondLst>
                                            <p:cond delay="0"/>
                                          </p:stCondLst>
                                        </p:cTn>
                                        <p:tgtEl>
                                          <p:spTgt spid="3180"/>
                                        </p:tgtEl>
                                        <p:attrNameLst>
                                          <p:attrName>style.visibility</p:attrName>
                                        </p:attrNameLst>
                                      </p:cBhvr>
                                      <p:to>
                                        <p:strVal val="visible"/>
                                      </p:to>
                                    </p:set>
                                  </p:childTnLst>
                                </p:cTn>
                              </p:par>
                            </p:childTnLst>
                          </p:cTn>
                        </p:par>
                        <p:par>
                          <p:cTn id="368" fill="hold">
                            <p:stCondLst>
                              <p:cond delay="6750"/>
                            </p:stCondLst>
                            <p:childTnLst>
                              <p:par>
                                <p:cTn id="369" presetID="1" presetClass="entr" presetSubtype="0" fill="hold" grpId="0" nodeType="afterEffect">
                                  <p:stCondLst>
                                    <p:cond delay="250"/>
                                  </p:stCondLst>
                                  <p:childTnLst>
                                    <p:set>
                                      <p:cBhvr>
                                        <p:cTn id="370" dur="1" fill="hold">
                                          <p:stCondLst>
                                            <p:cond delay="0"/>
                                          </p:stCondLst>
                                        </p:cTn>
                                        <p:tgtEl>
                                          <p:spTgt spid="3181"/>
                                        </p:tgtEl>
                                        <p:attrNameLst>
                                          <p:attrName>style.visibility</p:attrName>
                                        </p:attrNameLst>
                                      </p:cBhvr>
                                      <p:to>
                                        <p:strVal val="visible"/>
                                      </p:to>
                                    </p:set>
                                  </p:childTnLst>
                                </p:cTn>
                              </p:par>
                            </p:childTnLst>
                          </p:cTn>
                        </p:par>
                        <p:par>
                          <p:cTn id="371" fill="hold">
                            <p:stCondLst>
                              <p:cond delay="7000"/>
                            </p:stCondLst>
                            <p:childTnLst>
                              <p:par>
                                <p:cTn id="372" presetID="1" presetClass="entr" presetSubtype="0" fill="hold" grpId="0" nodeType="afterEffect">
                                  <p:stCondLst>
                                    <p:cond delay="250"/>
                                  </p:stCondLst>
                                  <p:childTnLst>
                                    <p:set>
                                      <p:cBhvr>
                                        <p:cTn id="373" dur="1" fill="hold">
                                          <p:stCondLst>
                                            <p:cond delay="0"/>
                                          </p:stCondLst>
                                        </p:cTn>
                                        <p:tgtEl>
                                          <p:spTgt spid="3182"/>
                                        </p:tgtEl>
                                        <p:attrNameLst>
                                          <p:attrName>style.visibility</p:attrName>
                                        </p:attrNameLst>
                                      </p:cBhvr>
                                      <p:to>
                                        <p:strVal val="visible"/>
                                      </p:to>
                                    </p:set>
                                  </p:childTnLst>
                                </p:cTn>
                              </p:par>
                            </p:childTnLst>
                          </p:cTn>
                        </p:par>
                        <p:par>
                          <p:cTn id="374" fill="hold">
                            <p:stCondLst>
                              <p:cond delay="7250"/>
                            </p:stCondLst>
                            <p:childTnLst>
                              <p:par>
                                <p:cTn id="375" presetID="1" presetClass="entr" presetSubtype="0" fill="hold" grpId="0" nodeType="afterEffect">
                                  <p:stCondLst>
                                    <p:cond delay="250"/>
                                  </p:stCondLst>
                                  <p:childTnLst>
                                    <p:set>
                                      <p:cBhvr>
                                        <p:cTn id="376" dur="1" fill="hold">
                                          <p:stCondLst>
                                            <p:cond delay="0"/>
                                          </p:stCondLst>
                                        </p:cTn>
                                        <p:tgtEl>
                                          <p:spTgt spid="3183"/>
                                        </p:tgtEl>
                                        <p:attrNameLst>
                                          <p:attrName>style.visibility</p:attrName>
                                        </p:attrNameLst>
                                      </p:cBhvr>
                                      <p:to>
                                        <p:strVal val="visible"/>
                                      </p:to>
                                    </p:set>
                                  </p:childTnLst>
                                </p:cTn>
                              </p:par>
                            </p:childTnLst>
                          </p:cTn>
                        </p:par>
                        <p:par>
                          <p:cTn id="377" fill="hold">
                            <p:stCondLst>
                              <p:cond delay="7500"/>
                            </p:stCondLst>
                            <p:childTnLst>
                              <p:par>
                                <p:cTn id="378" presetID="1" presetClass="entr" presetSubtype="0" fill="hold" grpId="0" nodeType="afterEffect">
                                  <p:stCondLst>
                                    <p:cond delay="250"/>
                                  </p:stCondLst>
                                  <p:childTnLst>
                                    <p:set>
                                      <p:cBhvr>
                                        <p:cTn id="379" dur="1" fill="hold">
                                          <p:stCondLst>
                                            <p:cond delay="0"/>
                                          </p:stCondLst>
                                        </p:cTn>
                                        <p:tgtEl>
                                          <p:spTgt spid="3184"/>
                                        </p:tgtEl>
                                        <p:attrNameLst>
                                          <p:attrName>style.visibility</p:attrName>
                                        </p:attrNameLst>
                                      </p:cBhvr>
                                      <p:to>
                                        <p:strVal val="visible"/>
                                      </p:to>
                                    </p:set>
                                  </p:childTnLst>
                                </p:cTn>
                              </p:par>
                            </p:childTnLst>
                          </p:cTn>
                        </p:par>
                        <p:par>
                          <p:cTn id="380" fill="hold">
                            <p:stCondLst>
                              <p:cond delay="7750"/>
                            </p:stCondLst>
                            <p:childTnLst>
                              <p:par>
                                <p:cTn id="381" presetID="1" presetClass="entr" presetSubtype="0" fill="hold" grpId="0" nodeType="afterEffect">
                                  <p:stCondLst>
                                    <p:cond delay="250"/>
                                  </p:stCondLst>
                                  <p:childTnLst>
                                    <p:set>
                                      <p:cBhvr>
                                        <p:cTn id="382" dur="1" fill="hold">
                                          <p:stCondLst>
                                            <p:cond delay="0"/>
                                          </p:stCondLst>
                                        </p:cTn>
                                        <p:tgtEl>
                                          <p:spTgt spid="3185"/>
                                        </p:tgtEl>
                                        <p:attrNameLst>
                                          <p:attrName>style.visibility</p:attrName>
                                        </p:attrNameLst>
                                      </p:cBhvr>
                                      <p:to>
                                        <p:strVal val="visible"/>
                                      </p:to>
                                    </p:set>
                                  </p:childTnLst>
                                </p:cTn>
                              </p:par>
                            </p:childTnLst>
                          </p:cTn>
                        </p:par>
                        <p:par>
                          <p:cTn id="383" fill="hold">
                            <p:stCondLst>
                              <p:cond delay="8000"/>
                            </p:stCondLst>
                            <p:childTnLst>
                              <p:par>
                                <p:cTn id="384" presetID="1" presetClass="entr" presetSubtype="0" fill="hold" grpId="0" nodeType="afterEffect">
                                  <p:stCondLst>
                                    <p:cond delay="250"/>
                                  </p:stCondLst>
                                  <p:childTnLst>
                                    <p:set>
                                      <p:cBhvr>
                                        <p:cTn id="385" dur="1" fill="hold">
                                          <p:stCondLst>
                                            <p:cond delay="0"/>
                                          </p:stCondLst>
                                        </p:cTn>
                                        <p:tgtEl>
                                          <p:spTgt spid="3186"/>
                                        </p:tgtEl>
                                        <p:attrNameLst>
                                          <p:attrName>style.visibility</p:attrName>
                                        </p:attrNameLst>
                                      </p:cBhvr>
                                      <p:to>
                                        <p:strVal val="visible"/>
                                      </p:to>
                                    </p:set>
                                  </p:childTnLst>
                                </p:cTn>
                              </p:par>
                            </p:childTnLst>
                          </p:cTn>
                        </p:par>
                        <p:par>
                          <p:cTn id="386" fill="hold">
                            <p:stCondLst>
                              <p:cond delay="8250"/>
                            </p:stCondLst>
                            <p:childTnLst>
                              <p:par>
                                <p:cTn id="387" presetID="1" presetClass="entr" presetSubtype="0" fill="hold" grpId="0" nodeType="afterEffect">
                                  <p:stCondLst>
                                    <p:cond delay="250"/>
                                  </p:stCondLst>
                                  <p:childTnLst>
                                    <p:set>
                                      <p:cBhvr>
                                        <p:cTn id="388" dur="1" fill="hold">
                                          <p:stCondLst>
                                            <p:cond delay="0"/>
                                          </p:stCondLst>
                                        </p:cTn>
                                        <p:tgtEl>
                                          <p:spTgt spid="3187"/>
                                        </p:tgtEl>
                                        <p:attrNameLst>
                                          <p:attrName>style.visibility</p:attrName>
                                        </p:attrNameLst>
                                      </p:cBhvr>
                                      <p:to>
                                        <p:strVal val="visible"/>
                                      </p:to>
                                    </p:set>
                                  </p:childTnLst>
                                </p:cTn>
                              </p:par>
                            </p:childTnLst>
                          </p:cTn>
                        </p:par>
                        <p:par>
                          <p:cTn id="389" fill="hold">
                            <p:stCondLst>
                              <p:cond delay="8500"/>
                            </p:stCondLst>
                            <p:childTnLst>
                              <p:par>
                                <p:cTn id="390" presetID="1" presetClass="entr" presetSubtype="0" fill="hold" grpId="0" nodeType="afterEffect">
                                  <p:stCondLst>
                                    <p:cond delay="250"/>
                                  </p:stCondLst>
                                  <p:childTnLst>
                                    <p:set>
                                      <p:cBhvr>
                                        <p:cTn id="391" dur="1" fill="hold">
                                          <p:stCondLst>
                                            <p:cond delay="0"/>
                                          </p:stCondLst>
                                        </p:cTn>
                                        <p:tgtEl>
                                          <p:spTgt spid="3188"/>
                                        </p:tgtEl>
                                        <p:attrNameLst>
                                          <p:attrName>style.visibility</p:attrName>
                                        </p:attrNameLst>
                                      </p:cBhvr>
                                      <p:to>
                                        <p:strVal val="visible"/>
                                      </p:to>
                                    </p:set>
                                  </p:childTnLst>
                                </p:cTn>
                              </p:par>
                            </p:childTnLst>
                          </p:cTn>
                        </p:par>
                        <p:par>
                          <p:cTn id="392" fill="hold">
                            <p:stCondLst>
                              <p:cond delay="8750"/>
                            </p:stCondLst>
                            <p:childTnLst>
                              <p:par>
                                <p:cTn id="393" presetID="1" presetClass="entr" presetSubtype="0" fill="hold" grpId="0" nodeType="afterEffect">
                                  <p:stCondLst>
                                    <p:cond delay="250"/>
                                  </p:stCondLst>
                                  <p:childTnLst>
                                    <p:set>
                                      <p:cBhvr>
                                        <p:cTn id="394" dur="1" fill="hold">
                                          <p:stCondLst>
                                            <p:cond delay="0"/>
                                          </p:stCondLst>
                                        </p:cTn>
                                        <p:tgtEl>
                                          <p:spTgt spid="3189"/>
                                        </p:tgtEl>
                                        <p:attrNameLst>
                                          <p:attrName>style.visibility</p:attrName>
                                        </p:attrNameLst>
                                      </p:cBhvr>
                                      <p:to>
                                        <p:strVal val="visible"/>
                                      </p:to>
                                    </p:set>
                                  </p:childTnLst>
                                </p:cTn>
                              </p:par>
                            </p:childTnLst>
                          </p:cTn>
                        </p:par>
                        <p:par>
                          <p:cTn id="395" fill="hold">
                            <p:stCondLst>
                              <p:cond delay="9000"/>
                            </p:stCondLst>
                            <p:childTnLst>
                              <p:par>
                                <p:cTn id="396" presetID="1" presetClass="entr" presetSubtype="0" fill="hold" grpId="0" nodeType="afterEffect">
                                  <p:stCondLst>
                                    <p:cond delay="250"/>
                                  </p:stCondLst>
                                  <p:childTnLst>
                                    <p:set>
                                      <p:cBhvr>
                                        <p:cTn id="397" dur="1" fill="hold">
                                          <p:stCondLst>
                                            <p:cond delay="0"/>
                                          </p:stCondLst>
                                        </p:cTn>
                                        <p:tgtEl>
                                          <p:spTgt spid="3190"/>
                                        </p:tgtEl>
                                        <p:attrNameLst>
                                          <p:attrName>style.visibility</p:attrName>
                                        </p:attrNameLst>
                                      </p:cBhvr>
                                      <p:to>
                                        <p:strVal val="visible"/>
                                      </p:to>
                                    </p:set>
                                  </p:childTnLst>
                                </p:cTn>
                              </p:par>
                            </p:childTnLst>
                          </p:cTn>
                        </p:par>
                        <p:par>
                          <p:cTn id="398" fill="hold">
                            <p:stCondLst>
                              <p:cond delay="9250"/>
                            </p:stCondLst>
                            <p:childTnLst>
                              <p:par>
                                <p:cTn id="399" presetID="1" presetClass="entr" presetSubtype="0" fill="hold" grpId="0" nodeType="afterEffect">
                                  <p:stCondLst>
                                    <p:cond delay="250"/>
                                  </p:stCondLst>
                                  <p:childTnLst>
                                    <p:set>
                                      <p:cBhvr>
                                        <p:cTn id="400" dur="1" fill="hold">
                                          <p:stCondLst>
                                            <p:cond delay="0"/>
                                          </p:stCondLst>
                                        </p:cTn>
                                        <p:tgtEl>
                                          <p:spTgt spid="3191"/>
                                        </p:tgtEl>
                                        <p:attrNameLst>
                                          <p:attrName>style.visibility</p:attrName>
                                        </p:attrNameLst>
                                      </p:cBhvr>
                                      <p:to>
                                        <p:strVal val="visible"/>
                                      </p:to>
                                    </p:set>
                                  </p:childTnLst>
                                </p:cTn>
                              </p:par>
                            </p:childTnLst>
                          </p:cTn>
                        </p:par>
                        <p:par>
                          <p:cTn id="401" fill="hold">
                            <p:stCondLst>
                              <p:cond delay="9500"/>
                            </p:stCondLst>
                            <p:childTnLst>
                              <p:par>
                                <p:cTn id="402" presetID="1" presetClass="entr" presetSubtype="0" fill="hold" grpId="0" nodeType="afterEffect">
                                  <p:stCondLst>
                                    <p:cond delay="250"/>
                                  </p:stCondLst>
                                  <p:childTnLst>
                                    <p:set>
                                      <p:cBhvr>
                                        <p:cTn id="403" dur="1" fill="hold">
                                          <p:stCondLst>
                                            <p:cond delay="0"/>
                                          </p:stCondLst>
                                        </p:cTn>
                                        <p:tgtEl>
                                          <p:spTgt spid="3192"/>
                                        </p:tgtEl>
                                        <p:attrNameLst>
                                          <p:attrName>style.visibility</p:attrName>
                                        </p:attrNameLst>
                                      </p:cBhvr>
                                      <p:to>
                                        <p:strVal val="visible"/>
                                      </p:to>
                                    </p:set>
                                  </p:childTnLst>
                                </p:cTn>
                              </p:par>
                            </p:childTnLst>
                          </p:cTn>
                        </p:par>
                        <p:par>
                          <p:cTn id="404" fill="hold">
                            <p:stCondLst>
                              <p:cond delay="9750"/>
                            </p:stCondLst>
                            <p:childTnLst>
                              <p:par>
                                <p:cTn id="405" presetID="1" presetClass="entr" presetSubtype="0" fill="hold" grpId="0" nodeType="afterEffect">
                                  <p:stCondLst>
                                    <p:cond delay="250"/>
                                  </p:stCondLst>
                                  <p:childTnLst>
                                    <p:set>
                                      <p:cBhvr>
                                        <p:cTn id="406" dur="1" fill="hold">
                                          <p:stCondLst>
                                            <p:cond delay="0"/>
                                          </p:stCondLst>
                                        </p:cTn>
                                        <p:tgtEl>
                                          <p:spTgt spid="3193"/>
                                        </p:tgtEl>
                                        <p:attrNameLst>
                                          <p:attrName>style.visibility</p:attrName>
                                        </p:attrNameLst>
                                      </p:cBhvr>
                                      <p:to>
                                        <p:strVal val="visible"/>
                                      </p:to>
                                    </p:set>
                                  </p:childTnLst>
                                </p:cTn>
                              </p:par>
                            </p:childTnLst>
                          </p:cTn>
                        </p:par>
                        <p:par>
                          <p:cTn id="407" fill="hold">
                            <p:stCondLst>
                              <p:cond delay="10000"/>
                            </p:stCondLst>
                            <p:childTnLst>
                              <p:par>
                                <p:cTn id="408" presetID="1" presetClass="entr" presetSubtype="0" fill="hold" grpId="0" nodeType="afterEffect">
                                  <p:stCondLst>
                                    <p:cond delay="250"/>
                                  </p:stCondLst>
                                  <p:childTnLst>
                                    <p:set>
                                      <p:cBhvr>
                                        <p:cTn id="409" dur="1" fill="hold">
                                          <p:stCondLst>
                                            <p:cond delay="0"/>
                                          </p:stCondLst>
                                        </p:cTn>
                                        <p:tgtEl>
                                          <p:spTgt spid="3194"/>
                                        </p:tgtEl>
                                        <p:attrNameLst>
                                          <p:attrName>style.visibility</p:attrName>
                                        </p:attrNameLst>
                                      </p:cBhvr>
                                      <p:to>
                                        <p:strVal val="visible"/>
                                      </p:to>
                                    </p:set>
                                  </p:childTnLst>
                                </p:cTn>
                              </p:par>
                            </p:childTnLst>
                          </p:cTn>
                        </p:par>
                        <p:par>
                          <p:cTn id="410" fill="hold">
                            <p:stCondLst>
                              <p:cond delay="10250"/>
                            </p:stCondLst>
                            <p:childTnLst>
                              <p:par>
                                <p:cTn id="411" presetID="1" presetClass="entr" presetSubtype="0" fill="hold" grpId="0" nodeType="afterEffect">
                                  <p:stCondLst>
                                    <p:cond delay="250"/>
                                  </p:stCondLst>
                                  <p:childTnLst>
                                    <p:set>
                                      <p:cBhvr>
                                        <p:cTn id="412" dur="1" fill="hold">
                                          <p:stCondLst>
                                            <p:cond delay="0"/>
                                          </p:stCondLst>
                                        </p:cTn>
                                        <p:tgtEl>
                                          <p:spTgt spid="3195"/>
                                        </p:tgtEl>
                                        <p:attrNameLst>
                                          <p:attrName>style.visibility</p:attrName>
                                        </p:attrNameLst>
                                      </p:cBhvr>
                                      <p:to>
                                        <p:strVal val="visible"/>
                                      </p:to>
                                    </p:set>
                                  </p:childTnLst>
                                </p:cTn>
                              </p:par>
                            </p:childTnLst>
                          </p:cTn>
                        </p:par>
                        <p:par>
                          <p:cTn id="413" fill="hold">
                            <p:stCondLst>
                              <p:cond delay="10500"/>
                            </p:stCondLst>
                            <p:childTnLst>
                              <p:par>
                                <p:cTn id="414" presetID="1" presetClass="entr" presetSubtype="0" fill="hold" grpId="0" nodeType="afterEffect">
                                  <p:stCondLst>
                                    <p:cond delay="250"/>
                                  </p:stCondLst>
                                  <p:childTnLst>
                                    <p:set>
                                      <p:cBhvr>
                                        <p:cTn id="415" dur="1" fill="hold">
                                          <p:stCondLst>
                                            <p:cond delay="0"/>
                                          </p:stCondLst>
                                        </p:cTn>
                                        <p:tgtEl>
                                          <p:spTgt spid="3196"/>
                                        </p:tgtEl>
                                        <p:attrNameLst>
                                          <p:attrName>style.visibility</p:attrName>
                                        </p:attrNameLst>
                                      </p:cBhvr>
                                      <p:to>
                                        <p:strVal val="visible"/>
                                      </p:to>
                                    </p:set>
                                  </p:childTnLst>
                                </p:cTn>
                              </p:par>
                            </p:childTnLst>
                          </p:cTn>
                        </p:par>
                        <p:par>
                          <p:cTn id="416" fill="hold">
                            <p:stCondLst>
                              <p:cond delay="10750"/>
                            </p:stCondLst>
                            <p:childTnLst>
                              <p:par>
                                <p:cTn id="417" presetID="1" presetClass="entr" presetSubtype="0" fill="hold" grpId="0" nodeType="afterEffect">
                                  <p:stCondLst>
                                    <p:cond delay="250"/>
                                  </p:stCondLst>
                                  <p:childTnLst>
                                    <p:set>
                                      <p:cBhvr>
                                        <p:cTn id="418" dur="1" fill="hold">
                                          <p:stCondLst>
                                            <p:cond delay="0"/>
                                          </p:stCondLst>
                                        </p:cTn>
                                        <p:tgtEl>
                                          <p:spTgt spid="3197"/>
                                        </p:tgtEl>
                                        <p:attrNameLst>
                                          <p:attrName>style.visibility</p:attrName>
                                        </p:attrNameLst>
                                      </p:cBhvr>
                                      <p:to>
                                        <p:strVal val="visible"/>
                                      </p:to>
                                    </p:set>
                                  </p:childTnLst>
                                </p:cTn>
                              </p:par>
                            </p:childTnLst>
                          </p:cTn>
                        </p:par>
                        <p:par>
                          <p:cTn id="419" fill="hold">
                            <p:stCondLst>
                              <p:cond delay="11000"/>
                            </p:stCondLst>
                            <p:childTnLst>
                              <p:par>
                                <p:cTn id="420" presetID="1" presetClass="entr" presetSubtype="0" fill="hold" grpId="0" nodeType="afterEffect">
                                  <p:stCondLst>
                                    <p:cond delay="250"/>
                                  </p:stCondLst>
                                  <p:childTnLst>
                                    <p:set>
                                      <p:cBhvr>
                                        <p:cTn id="421" dur="1" fill="hold">
                                          <p:stCondLst>
                                            <p:cond delay="0"/>
                                          </p:stCondLst>
                                        </p:cTn>
                                        <p:tgtEl>
                                          <p:spTgt spid="3198"/>
                                        </p:tgtEl>
                                        <p:attrNameLst>
                                          <p:attrName>style.visibility</p:attrName>
                                        </p:attrNameLst>
                                      </p:cBhvr>
                                      <p:to>
                                        <p:strVal val="visible"/>
                                      </p:to>
                                    </p:set>
                                  </p:childTnLst>
                                </p:cTn>
                              </p:par>
                            </p:childTnLst>
                          </p:cTn>
                        </p:par>
                        <p:par>
                          <p:cTn id="422" fill="hold">
                            <p:stCondLst>
                              <p:cond delay="11250"/>
                            </p:stCondLst>
                            <p:childTnLst>
                              <p:par>
                                <p:cTn id="423" presetID="1" presetClass="entr" presetSubtype="0" fill="hold" grpId="0" nodeType="afterEffect">
                                  <p:stCondLst>
                                    <p:cond delay="250"/>
                                  </p:stCondLst>
                                  <p:childTnLst>
                                    <p:set>
                                      <p:cBhvr>
                                        <p:cTn id="424" dur="1" fill="hold">
                                          <p:stCondLst>
                                            <p:cond delay="0"/>
                                          </p:stCondLst>
                                        </p:cTn>
                                        <p:tgtEl>
                                          <p:spTgt spid="3199"/>
                                        </p:tgtEl>
                                        <p:attrNameLst>
                                          <p:attrName>style.visibility</p:attrName>
                                        </p:attrNameLst>
                                      </p:cBhvr>
                                      <p:to>
                                        <p:strVal val="visible"/>
                                      </p:to>
                                    </p:set>
                                  </p:childTnLst>
                                </p:cTn>
                              </p:par>
                            </p:childTnLst>
                          </p:cTn>
                        </p:par>
                        <p:par>
                          <p:cTn id="425" fill="hold">
                            <p:stCondLst>
                              <p:cond delay="11500"/>
                            </p:stCondLst>
                            <p:childTnLst>
                              <p:par>
                                <p:cTn id="426" presetID="1" presetClass="entr" presetSubtype="0" fill="hold" grpId="0" nodeType="afterEffect">
                                  <p:stCondLst>
                                    <p:cond delay="250"/>
                                  </p:stCondLst>
                                  <p:childTnLst>
                                    <p:set>
                                      <p:cBhvr>
                                        <p:cTn id="427" dur="1" fill="hold">
                                          <p:stCondLst>
                                            <p:cond delay="0"/>
                                          </p:stCondLst>
                                        </p:cTn>
                                        <p:tgtEl>
                                          <p:spTgt spid="3200"/>
                                        </p:tgtEl>
                                        <p:attrNameLst>
                                          <p:attrName>style.visibility</p:attrName>
                                        </p:attrNameLst>
                                      </p:cBhvr>
                                      <p:to>
                                        <p:strVal val="visible"/>
                                      </p:to>
                                    </p:set>
                                  </p:childTnLst>
                                </p:cTn>
                              </p:par>
                            </p:childTnLst>
                          </p:cTn>
                        </p:par>
                        <p:par>
                          <p:cTn id="428" fill="hold">
                            <p:stCondLst>
                              <p:cond delay="11750"/>
                            </p:stCondLst>
                            <p:childTnLst>
                              <p:par>
                                <p:cTn id="429" presetID="1" presetClass="entr" presetSubtype="0" fill="hold" grpId="0" nodeType="afterEffect">
                                  <p:stCondLst>
                                    <p:cond delay="250"/>
                                  </p:stCondLst>
                                  <p:childTnLst>
                                    <p:set>
                                      <p:cBhvr>
                                        <p:cTn id="430" dur="1" fill="hold">
                                          <p:stCondLst>
                                            <p:cond delay="0"/>
                                          </p:stCondLst>
                                        </p:cTn>
                                        <p:tgtEl>
                                          <p:spTgt spid="3201"/>
                                        </p:tgtEl>
                                        <p:attrNameLst>
                                          <p:attrName>style.visibility</p:attrName>
                                        </p:attrNameLst>
                                      </p:cBhvr>
                                      <p:to>
                                        <p:strVal val="visible"/>
                                      </p:to>
                                    </p:set>
                                  </p:childTnLst>
                                </p:cTn>
                              </p:par>
                            </p:childTnLst>
                          </p:cTn>
                        </p:par>
                        <p:par>
                          <p:cTn id="431" fill="hold">
                            <p:stCondLst>
                              <p:cond delay="12000"/>
                            </p:stCondLst>
                            <p:childTnLst>
                              <p:par>
                                <p:cTn id="432" presetID="1" presetClass="entr" presetSubtype="0" fill="hold" grpId="0" nodeType="afterEffect">
                                  <p:stCondLst>
                                    <p:cond delay="250"/>
                                  </p:stCondLst>
                                  <p:childTnLst>
                                    <p:set>
                                      <p:cBhvr>
                                        <p:cTn id="433" dur="1" fill="hold">
                                          <p:stCondLst>
                                            <p:cond delay="0"/>
                                          </p:stCondLst>
                                        </p:cTn>
                                        <p:tgtEl>
                                          <p:spTgt spid="3202"/>
                                        </p:tgtEl>
                                        <p:attrNameLst>
                                          <p:attrName>style.visibility</p:attrName>
                                        </p:attrNameLst>
                                      </p:cBhvr>
                                      <p:to>
                                        <p:strVal val="visible"/>
                                      </p:to>
                                    </p:set>
                                  </p:childTnLst>
                                </p:cTn>
                              </p:par>
                            </p:childTnLst>
                          </p:cTn>
                        </p:par>
                        <p:par>
                          <p:cTn id="434" fill="hold">
                            <p:stCondLst>
                              <p:cond delay="12250"/>
                            </p:stCondLst>
                            <p:childTnLst>
                              <p:par>
                                <p:cTn id="435" presetID="1" presetClass="entr" presetSubtype="0" fill="hold" grpId="0" nodeType="afterEffect">
                                  <p:stCondLst>
                                    <p:cond delay="250"/>
                                  </p:stCondLst>
                                  <p:childTnLst>
                                    <p:set>
                                      <p:cBhvr>
                                        <p:cTn id="436" dur="1" fill="hold">
                                          <p:stCondLst>
                                            <p:cond delay="0"/>
                                          </p:stCondLst>
                                        </p:cTn>
                                        <p:tgtEl>
                                          <p:spTgt spid="3203"/>
                                        </p:tgtEl>
                                        <p:attrNameLst>
                                          <p:attrName>style.visibility</p:attrName>
                                        </p:attrNameLst>
                                      </p:cBhvr>
                                      <p:to>
                                        <p:strVal val="visible"/>
                                      </p:to>
                                    </p:set>
                                  </p:childTnLst>
                                </p:cTn>
                              </p:par>
                            </p:childTnLst>
                          </p:cTn>
                        </p:par>
                        <p:par>
                          <p:cTn id="437" fill="hold">
                            <p:stCondLst>
                              <p:cond delay="12500"/>
                            </p:stCondLst>
                            <p:childTnLst>
                              <p:par>
                                <p:cTn id="438" presetID="1" presetClass="entr" presetSubtype="0" fill="hold" grpId="0" nodeType="afterEffect">
                                  <p:stCondLst>
                                    <p:cond delay="250"/>
                                  </p:stCondLst>
                                  <p:childTnLst>
                                    <p:set>
                                      <p:cBhvr>
                                        <p:cTn id="439" dur="1" fill="hold">
                                          <p:stCondLst>
                                            <p:cond delay="0"/>
                                          </p:stCondLst>
                                        </p:cTn>
                                        <p:tgtEl>
                                          <p:spTgt spid="3204"/>
                                        </p:tgtEl>
                                        <p:attrNameLst>
                                          <p:attrName>style.visibility</p:attrName>
                                        </p:attrNameLst>
                                      </p:cBhvr>
                                      <p:to>
                                        <p:strVal val="visible"/>
                                      </p:to>
                                    </p:set>
                                  </p:childTnLst>
                                </p:cTn>
                              </p:par>
                            </p:childTnLst>
                          </p:cTn>
                        </p:par>
                        <p:par>
                          <p:cTn id="440" fill="hold">
                            <p:stCondLst>
                              <p:cond delay="12750"/>
                            </p:stCondLst>
                            <p:childTnLst>
                              <p:par>
                                <p:cTn id="441" presetID="1" presetClass="entr" presetSubtype="0" fill="hold" grpId="0" nodeType="afterEffect">
                                  <p:stCondLst>
                                    <p:cond delay="250"/>
                                  </p:stCondLst>
                                  <p:childTnLst>
                                    <p:set>
                                      <p:cBhvr>
                                        <p:cTn id="442" dur="1" fill="hold">
                                          <p:stCondLst>
                                            <p:cond delay="0"/>
                                          </p:stCondLst>
                                        </p:cTn>
                                        <p:tgtEl>
                                          <p:spTgt spid="3205"/>
                                        </p:tgtEl>
                                        <p:attrNameLst>
                                          <p:attrName>style.visibility</p:attrName>
                                        </p:attrNameLst>
                                      </p:cBhvr>
                                      <p:to>
                                        <p:strVal val="visible"/>
                                      </p:to>
                                    </p:set>
                                  </p:childTnLst>
                                </p:cTn>
                              </p:par>
                            </p:childTnLst>
                          </p:cTn>
                        </p:par>
                        <p:par>
                          <p:cTn id="443" fill="hold">
                            <p:stCondLst>
                              <p:cond delay="13000"/>
                            </p:stCondLst>
                            <p:childTnLst>
                              <p:par>
                                <p:cTn id="444" presetID="1" presetClass="entr" presetSubtype="0" fill="hold" grpId="0" nodeType="afterEffect">
                                  <p:stCondLst>
                                    <p:cond delay="250"/>
                                  </p:stCondLst>
                                  <p:childTnLst>
                                    <p:set>
                                      <p:cBhvr>
                                        <p:cTn id="445" dur="1" fill="hold">
                                          <p:stCondLst>
                                            <p:cond delay="0"/>
                                          </p:stCondLst>
                                        </p:cTn>
                                        <p:tgtEl>
                                          <p:spTgt spid="3206"/>
                                        </p:tgtEl>
                                        <p:attrNameLst>
                                          <p:attrName>style.visibility</p:attrName>
                                        </p:attrNameLst>
                                      </p:cBhvr>
                                      <p:to>
                                        <p:strVal val="visible"/>
                                      </p:to>
                                    </p:set>
                                  </p:childTnLst>
                                </p:cTn>
                              </p:par>
                            </p:childTnLst>
                          </p:cTn>
                        </p:par>
                        <p:par>
                          <p:cTn id="446" fill="hold">
                            <p:stCondLst>
                              <p:cond delay="13250"/>
                            </p:stCondLst>
                            <p:childTnLst>
                              <p:par>
                                <p:cTn id="447" presetID="1" presetClass="entr" presetSubtype="0" fill="hold" grpId="0" nodeType="afterEffect">
                                  <p:stCondLst>
                                    <p:cond delay="250"/>
                                  </p:stCondLst>
                                  <p:childTnLst>
                                    <p:set>
                                      <p:cBhvr>
                                        <p:cTn id="448" dur="1" fill="hold">
                                          <p:stCondLst>
                                            <p:cond delay="0"/>
                                          </p:stCondLst>
                                        </p:cTn>
                                        <p:tgtEl>
                                          <p:spTgt spid="3207"/>
                                        </p:tgtEl>
                                        <p:attrNameLst>
                                          <p:attrName>style.visibility</p:attrName>
                                        </p:attrNameLst>
                                      </p:cBhvr>
                                      <p:to>
                                        <p:strVal val="visible"/>
                                      </p:to>
                                    </p:set>
                                  </p:childTnLst>
                                </p:cTn>
                              </p:par>
                            </p:childTnLst>
                          </p:cTn>
                        </p:par>
                        <p:par>
                          <p:cTn id="449" fill="hold">
                            <p:stCondLst>
                              <p:cond delay="13500"/>
                            </p:stCondLst>
                            <p:childTnLst>
                              <p:par>
                                <p:cTn id="450" presetID="1" presetClass="entr" presetSubtype="0" fill="hold" grpId="0" nodeType="afterEffect">
                                  <p:stCondLst>
                                    <p:cond delay="250"/>
                                  </p:stCondLst>
                                  <p:childTnLst>
                                    <p:set>
                                      <p:cBhvr>
                                        <p:cTn id="451" dur="1" fill="hold">
                                          <p:stCondLst>
                                            <p:cond delay="0"/>
                                          </p:stCondLst>
                                        </p:cTn>
                                        <p:tgtEl>
                                          <p:spTgt spid="3208"/>
                                        </p:tgtEl>
                                        <p:attrNameLst>
                                          <p:attrName>style.visibility</p:attrName>
                                        </p:attrNameLst>
                                      </p:cBhvr>
                                      <p:to>
                                        <p:strVal val="visible"/>
                                      </p:to>
                                    </p:set>
                                  </p:childTnLst>
                                </p:cTn>
                              </p:par>
                            </p:childTnLst>
                          </p:cTn>
                        </p:par>
                        <p:par>
                          <p:cTn id="452" fill="hold">
                            <p:stCondLst>
                              <p:cond delay="13750"/>
                            </p:stCondLst>
                            <p:childTnLst>
                              <p:par>
                                <p:cTn id="453" presetID="1" presetClass="entr" presetSubtype="0" fill="hold" grpId="0" nodeType="afterEffect">
                                  <p:stCondLst>
                                    <p:cond delay="250"/>
                                  </p:stCondLst>
                                  <p:childTnLst>
                                    <p:set>
                                      <p:cBhvr>
                                        <p:cTn id="454" dur="1" fill="hold">
                                          <p:stCondLst>
                                            <p:cond delay="0"/>
                                          </p:stCondLst>
                                        </p:cTn>
                                        <p:tgtEl>
                                          <p:spTgt spid="3209"/>
                                        </p:tgtEl>
                                        <p:attrNameLst>
                                          <p:attrName>style.visibility</p:attrName>
                                        </p:attrNameLst>
                                      </p:cBhvr>
                                      <p:to>
                                        <p:strVal val="visible"/>
                                      </p:to>
                                    </p:set>
                                  </p:childTnLst>
                                </p:cTn>
                              </p:par>
                            </p:childTnLst>
                          </p:cTn>
                        </p:par>
                        <p:par>
                          <p:cTn id="455" fill="hold">
                            <p:stCondLst>
                              <p:cond delay="14000"/>
                            </p:stCondLst>
                            <p:childTnLst>
                              <p:par>
                                <p:cTn id="456" presetID="1" presetClass="entr" presetSubtype="0" fill="hold" grpId="0" nodeType="afterEffect">
                                  <p:stCondLst>
                                    <p:cond delay="250"/>
                                  </p:stCondLst>
                                  <p:childTnLst>
                                    <p:set>
                                      <p:cBhvr>
                                        <p:cTn id="457" dur="1" fill="hold">
                                          <p:stCondLst>
                                            <p:cond delay="0"/>
                                          </p:stCondLst>
                                        </p:cTn>
                                        <p:tgtEl>
                                          <p:spTgt spid="3210"/>
                                        </p:tgtEl>
                                        <p:attrNameLst>
                                          <p:attrName>style.visibility</p:attrName>
                                        </p:attrNameLst>
                                      </p:cBhvr>
                                      <p:to>
                                        <p:strVal val="visible"/>
                                      </p:to>
                                    </p:set>
                                  </p:childTnLst>
                                </p:cTn>
                              </p:par>
                            </p:childTnLst>
                          </p:cTn>
                        </p:par>
                        <p:par>
                          <p:cTn id="458" fill="hold">
                            <p:stCondLst>
                              <p:cond delay="14250"/>
                            </p:stCondLst>
                            <p:childTnLst>
                              <p:par>
                                <p:cTn id="459" presetID="1" presetClass="entr" presetSubtype="0" fill="hold" grpId="0" nodeType="afterEffect">
                                  <p:stCondLst>
                                    <p:cond delay="250"/>
                                  </p:stCondLst>
                                  <p:childTnLst>
                                    <p:set>
                                      <p:cBhvr>
                                        <p:cTn id="460" dur="1" fill="hold">
                                          <p:stCondLst>
                                            <p:cond delay="0"/>
                                          </p:stCondLst>
                                        </p:cTn>
                                        <p:tgtEl>
                                          <p:spTgt spid="3211"/>
                                        </p:tgtEl>
                                        <p:attrNameLst>
                                          <p:attrName>style.visibility</p:attrName>
                                        </p:attrNameLst>
                                      </p:cBhvr>
                                      <p:to>
                                        <p:strVal val="visible"/>
                                      </p:to>
                                    </p:set>
                                  </p:childTnLst>
                                </p:cTn>
                              </p:par>
                            </p:childTnLst>
                          </p:cTn>
                        </p:par>
                        <p:par>
                          <p:cTn id="461" fill="hold">
                            <p:stCondLst>
                              <p:cond delay="14500"/>
                            </p:stCondLst>
                            <p:childTnLst>
                              <p:par>
                                <p:cTn id="462" presetID="1" presetClass="entr" presetSubtype="0" fill="hold" grpId="0" nodeType="afterEffect">
                                  <p:stCondLst>
                                    <p:cond delay="250"/>
                                  </p:stCondLst>
                                  <p:childTnLst>
                                    <p:set>
                                      <p:cBhvr>
                                        <p:cTn id="463" dur="1" fill="hold">
                                          <p:stCondLst>
                                            <p:cond delay="0"/>
                                          </p:stCondLst>
                                        </p:cTn>
                                        <p:tgtEl>
                                          <p:spTgt spid="3212"/>
                                        </p:tgtEl>
                                        <p:attrNameLst>
                                          <p:attrName>style.visibility</p:attrName>
                                        </p:attrNameLst>
                                      </p:cBhvr>
                                      <p:to>
                                        <p:strVal val="visible"/>
                                      </p:to>
                                    </p:set>
                                  </p:childTnLst>
                                </p:cTn>
                              </p:par>
                            </p:childTnLst>
                          </p:cTn>
                        </p:par>
                        <p:par>
                          <p:cTn id="464" fill="hold">
                            <p:stCondLst>
                              <p:cond delay="14750"/>
                            </p:stCondLst>
                            <p:childTnLst>
                              <p:par>
                                <p:cTn id="465" presetID="1" presetClass="entr" presetSubtype="0" fill="hold" grpId="0" nodeType="afterEffect">
                                  <p:stCondLst>
                                    <p:cond delay="250"/>
                                  </p:stCondLst>
                                  <p:childTnLst>
                                    <p:set>
                                      <p:cBhvr>
                                        <p:cTn id="466" dur="1" fill="hold">
                                          <p:stCondLst>
                                            <p:cond delay="0"/>
                                          </p:stCondLst>
                                        </p:cTn>
                                        <p:tgtEl>
                                          <p:spTgt spid="3213"/>
                                        </p:tgtEl>
                                        <p:attrNameLst>
                                          <p:attrName>style.visibility</p:attrName>
                                        </p:attrNameLst>
                                      </p:cBhvr>
                                      <p:to>
                                        <p:strVal val="visible"/>
                                      </p:to>
                                    </p:set>
                                  </p:childTnLst>
                                </p:cTn>
                              </p:par>
                            </p:childTnLst>
                          </p:cTn>
                        </p:par>
                        <p:par>
                          <p:cTn id="467" fill="hold">
                            <p:stCondLst>
                              <p:cond delay="15000"/>
                            </p:stCondLst>
                            <p:childTnLst>
                              <p:par>
                                <p:cTn id="468" presetID="1" presetClass="entr" presetSubtype="0" fill="hold" grpId="0" nodeType="afterEffect">
                                  <p:stCondLst>
                                    <p:cond delay="250"/>
                                  </p:stCondLst>
                                  <p:childTnLst>
                                    <p:set>
                                      <p:cBhvr>
                                        <p:cTn id="469" dur="1" fill="hold">
                                          <p:stCondLst>
                                            <p:cond delay="0"/>
                                          </p:stCondLst>
                                        </p:cTn>
                                        <p:tgtEl>
                                          <p:spTgt spid="3214"/>
                                        </p:tgtEl>
                                        <p:attrNameLst>
                                          <p:attrName>style.visibility</p:attrName>
                                        </p:attrNameLst>
                                      </p:cBhvr>
                                      <p:to>
                                        <p:strVal val="visible"/>
                                      </p:to>
                                    </p:set>
                                  </p:childTnLst>
                                </p:cTn>
                              </p:par>
                            </p:childTnLst>
                          </p:cTn>
                        </p:par>
                        <p:par>
                          <p:cTn id="470" fill="hold">
                            <p:stCondLst>
                              <p:cond delay="15250"/>
                            </p:stCondLst>
                            <p:childTnLst>
                              <p:par>
                                <p:cTn id="471" presetID="1" presetClass="entr" presetSubtype="0" fill="hold" grpId="0" nodeType="afterEffect">
                                  <p:stCondLst>
                                    <p:cond delay="250"/>
                                  </p:stCondLst>
                                  <p:childTnLst>
                                    <p:set>
                                      <p:cBhvr>
                                        <p:cTn id="472" dur="1" fill="hold">
                                          <p:stCondLst>
                                            <p:cond delay="0"/>
                                          </p:stCondLst>
                                        </p:cTn>
                                        <p:tgtEl>
                                          <p:spTgt spid="3215"/>
                                        </p:tgtEl>
                                        <p:attrNameLst>
                                          <p:attrName>style.visibility</p:attrName>
                                        </p:attrNameLst>
                                      </p:cBhvr>
                                      <p:to>
                                        <p:strVal val="visible"/>
                                      </p:to>
                                    </p:set>
                                  </p:childTnLst>
                                </p:cTn>
                              </p:par>
                            </p:childTnLst>
                          </p:cTn>
                        </p:par>
                        <p:par>
                          <p:cTn id="473" fill="hold">
                            <p:stCondLst>
                              <p:cond delay="15500"/>
                            </p:stCondLst>
                            <p:childTnLst>
                              <p:par>
                                <p:cTn id="474" presetID="1" presetClass="entr" presetSubtype="0" fill="hold" grpId="0" nodeType="afterEffect">
                                  <p:stCondLst>
                                    <p:cond delay="250"/>
                                  </p:stCondLst>
                                  <p:childTnLst>
                                    <p:set>
                                      <p:cBhvr>
                                        <p:cTn id="475" dur="1" fill="hold">
                                          <p:stCondLst>
                                            <p:cond delay="0"/>
                                          </p:stCondLst>
                                        </p:cTn>
                                        <p:tgtEl>
                                          <p:spTgt spid="3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6" grpId="0" animBg="1"/>
      <p:bldP spid="17" grpId="0" animBg="1"/>
      <p:bldP spid="18" grpId="0" animBg="1"/>
      <p:bldP spid="27" grpId="0" animBg="1"/>
      <p:bldP spid="28" grpId="0" animBg="1"/>
      <p:bldP spid="33" grpId="0" animBg="1"/>
      <p:bldP spid="39" grpId="0" animBg="1"/>
      <p:bldP spid="40" grpId="0" animBg="1"/>
      <p:bldP spid="41" grpId="0" animBg="1"/>
      <p:bldP spid="45" grpId="0" animBg="1"/>
      <p:bldP spid="63" grpId="0" animBg="1"/>
      <p:bldP spid="1045" grpId="0" animBg="1"/>
      <p:bldP spid="1046" grpId="0" animBg="1"/>
      <p:bldP spid="1047" grpId="0" animBg="1"/>
      <p:bldP spid="1048" grpId="0" animBg="1"/>
      <p:bldP spid="1049" grpId="0" animBg="1"/>
      <p:bldP spid="1050" grpId="0" animBg="1"/>
      <p:bldP spid="1051" grpId="0" animBg="1"/>
      <p:bldP spid="1052" grpId="0" animBg="1"/>
      <p:bldP spid="1053" grpId="0" animBg="1"/>
      <p:bldP spid="1054" grpId="0" animBg="1"/>
      <p:bldP spid="1055" grpId="0" animBg="1"/>
      <p:bldP spid="1056" grpId="0" animBg="1"/>
      <p:bldP spid="1057" grpId="0" animBg="1"/>
      <p:bldP spid="1058" grpId="0" animBg="1"/>
      <p:bldP spid="1059" grpId="0" animBg="1"/>
      <p:bldP spid="1060" grpId="0" animBg="1"/>
      <p:bldP spid="1063" grpId="0" animBg="1"/>
      <p:bldP spid="1064" grpId="0" animBg="1"/>
      <p:bldP spid="1065" grpId="0" animBg="1"/>
      <p:bldP spid="1066" grpId="0" animBg="1"/>
      <p:bldP spid="1067" grpId="0" animBg="1"/>
      <p:bldP spid="1068" grpId="0" animBg="1"/>
      <p:bldP spid="1069" grpId="0" animBg="1"/>
      <p:bldP spid="1070" grpId="0" animBg="1"/>
      <p:bldP spid="1077" grpId="0" animBg="1"/>
      <p:bldP spid="1078" grpId="0" animBg="1"/>
      <p:bldP spid="1079" grpId="0" animBg="1"/>
      <p:bldP spid="1080" grpId="0" animBg="1"/>
      <p:bldP spid="1081" grpId="0" animBg="1"/>
      <p:bldP spid="1082" grpId="0" animBg="1"/>
      <p:bldP spid="1083" grpId="0" animBg="1"/>
      <p:bldP spid="1084" grpId="0" animBg="1"/>
      <p:bldP spid="1085" grpId="0" animBg="1"/>
      <p:bldP spid="1086" grpId="0" animBg="1"/>
      <p:bldP spid="1087" grpId="0" animBg="1"/>
      <p:bldP spid="3072" grpId="0" animBg="1"/>
      <p:bldP spid="3073" grpId="0" animBg="1"/>
      <p:bldP spid="3075" grpId="0" animBg="1"/>
      <p:bldP spid="3076" grpId="0" animBg="1"/>
      <p:bldP spid="3077" grpId="0" animBg="1"/>
      <p:bldP spid="3078" grpId="0" animBg="1"/>
      <p:bldP spid="3079" grpId="0" animBg="1"/>
      <p:bldP spid="3081" grpId="0" animBg="1"/>
      <p:bldP spid="3082" grpId="0" animBg="1"/>
      <p:bldP spid="3083" grpId="0" animBg="1"/>
      <p:bldP spid="3084" grpId="0" animBg="1"/>
      <p:bldP spid="3085" grpId="0" animBg="1"/>
      <p:bldP spid="3086" grpId="0" animBg="1"/>
      <p:bldP spid="3125" grpId="0" animBg="1"/>
      <p:bldP spid="3126" grpId="0" animBg="1"/>
      <p:bldP spid="3127" grpId="0" animBg="1"/>
      <p:bldP spid="3128" grpId="0" animBg="1"/>
      <p:bldP spid="3129" grpId="0" animBg="1"/>
      <p:bldP spid="3130" grpId="0" animBg="1"/>
      <p:bldP spid="3131" grpId="0" animBg="1"/>
      <p:bldP spid="3132" grpId="0" animBg="1"/>
      <p:bldP spid="3133" grpId="0" animBg="1"/>
      <p:bldP spid="3134" grpId="0" animBg="1"/>
      <p:bldP spid="3135" grpId="0" animBg="1"/>
      <p:bldP spid="3136" grpId="0" animBg="1"/>
      <p:bldP spid="3137" grpId="0" animBg="1"/>
      <p:bldP spid="3138" grpId="0" animBg="1"/>
      <p:bldP spid="3139" grpId="0" animBg="1"/>
      <p:bldP spid="3140" grpId="0" animBg="1"/>
      <p:bldP spid="3141" grpId="0" animBg="1"/>
      <p:bldP spid="3142" grpId="0" animBg="1"/>
      <p:bldP spid="3143" grpId="0" animBg="1"/>
      <p:bldP spid="3144" grpId="0" animBg="1"/>
      <p:bldP spid="3145" grpId="0" animBg="1"/>
      <p:bldP spid="3146" grpId="0" animBg="1"/>
      <p:bldP spid="3147" grpId="0" animBg="1"/>
      <p:bldP spid="3148" grpId="0" animBg="1"/>
      <p:bldP spid="3149" grpId="0" animBg="1"/>
      <p:bldP spid="3150" grpId="0" animBg="1"/>
      <p:bldP spid="3151" grpId="0" animBg="1"/>
      <p:bldP spid="3152" grpId="0" animBg="1"/>
      <p:bldP spid="3153" grpId="0" animBg="1"/>
      <p:bldP spid="3154" grpId="0" animBg="1"/>
      <p:bldP spid="3155" grpId="0" animBg="1"/>
      <p:bldP spid="3156" grpId="0" animBg="1"/>
      <p:bldP spid="3162" grpId="0" animBg="1"/>
      <p:bldP spid="3163" grpId="0" animBg="1"/>
      <p:bldP spid="3164" grpId="0" animBg="1"/>
      <p:bldP spid="3165" grpId="0" animBg="1"/>
      <p:bldP spid="3166" grpId="0" animBg="1"/>
      <p:bldP spid="3167" grpId="0" animBg="1"/>
      <p:bldP spid="3168" grpId="0" animBg="1"/>
      <p:bldP spid="3169" grpId="0" animBg="1"/>
      <p:bldP spid="3170" grpId="0" animBg="1"/>
      <p:bldP spid="3171" grpId="0" animBg="1"/>
      <p:bldP spid="3172" grpId="0" animBg="1"/>
      <p:bldP spid="3173" grpId="0" animBg="1"/>
      <p:bldP spid="3174" grpId="0" animBg="1"/>
      <p:bldP spid="3175" grpId="0" animBg="1"/>
      <p:bldP spid="3176" grpId="0" animBg="1"/>
      <p:bldP spid="3177" grpId="0" animBg="1"/>
      <p:bldP spid="3178" grpId="0" animBg="1"/>
      <p:bldP spid="3179" grpId="0" animBg="1"/>
      <p:bldP spid="3180" grpId="0" animBg="1"/>
      <p:bldP spid="3181" grpId="0" animBg="1"/>
      <p:bldP spid="3182" grpId="0" animBg="1"/>
      <p:bldP spid="3183" grpId="0" animBg="1"/>
      <p:bldP spid="3184" grpId="0" animBg="1"/>
      <p:bldP spid="3185" grpId="0" animBg="1"/>
      <p:bldP spid="3186" grpId="0" animBg="1"/>
      <p:bldP spid="3187" grpId="0" animBg="1"/>
      <p:bldP spid="3188" grpId="0" animBg="1"/>
      <p:bldP spid="3189" grpId="0" animBg="1"/>
      <p:bldP spid="3190" grpId="0" animBg="1"/>
      <p:bldP spid="3191" grpId="0" animBg="1"/>
      <p:bldP spid="3192" grpId="0" animBg="1"/>
      <p:bldP spid="3193" grpId="0" animBg="1"/>
      <p:bldP spid="3194" grpId="0" animBg="1"/>
      <p:bldP spid="3195" grpId="0" animBg="1"/>
      <p:bldP spid="3196" grpId="0" animBg="1"/>
      <p:bldP spid="3197" grpId="0" animBg="1"/>
      <p:bldP spid="3198" grpId="0" animBg="1"/>
      <p:bldP spid="3199" grpId="0" animBg="1"/>
      <p:bldP spid="3200" grpId="0" animBg="1"/>
      <p:bldP spid="3201" grpId="0" animBg="1"/>
      <p:bldP spid="3202" grpId="0" animBg="1"/>
      <p:bldP spid="3203" grpId="0" animBg="1"/>
      <p:bldP spid="3204" grpId="0" animBg="1"/>
      <p:bldP spid="3205" grpId="0" animBg="1"/>
      <p:bldP spid="3206" grpId="0" animBg="1"/>
      <p:bldP spid="3207" grpId="0" animBg="1"/>
      <p:bldP spid="3208" grpId="0" animBg="1"/>
      <p:bldP spid="3209" grpId="0" animBg="1"/>
      <p:bldP spid="3210" grpId="0" animBg="1"/>
      <p:bldP spid="3211" grpId="0" animBg="1"/>
      <p:bldP spid="3212" grpId="0" animBg="1"/>
      <p:bldP spid="3213" grpId="0" animBg="1"/>
      <p:bldP spid="3214" grpId="0" animBg="1"/>
      <p:bldP spid="3215" grpId="0" animBg="1"/>
      <p:bldP spid="32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E23D45-D303-ADA9-52A9-39AF29361ACB}"/>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775C02EB-1841-1DAD-118F-D33AE17063E5}"/>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232FFAC0-F19D-B064-FC80-4CBE15354E2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7C623C39-6F5F-F043-FE51-D5AC3809022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F7B825AF-54EA-4C41-DA87-8DC46183F64B}"/>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solidFill>
              </a:rPr>
              <a:t>Present – PhD in Computational Neuroscience</a:t>
            </a:r>
            <a:endParaRPr lang="en-DE" sz="3600" b="1" dirty="0">
              <a:solidFill>
                <a:schemeClr val="tx1"/>
              </a:solidFill>
            </a:endParaRPr>
          </a:p>
        </p:txBody>
      </p:sp>
      <p:cxnSp>
        <p:nvCxnSpPr>
          <p:cNvPr id="14" name="Straight Connector 13">
            <a:extLst>
              <a:ext uri="{FF2B5EF4-FFF2-40B4-BE49-F238E27FC236}">
                <a16:creationId xmlns:a16="http://schemas.microsoft.com/office/drawing/2014/main" id="{BF790D44-9CCD-B427-AFAD-D6F0E86F05B1}"/>
              </a:ext>
            </a:extLst>
          </p:cNvPr>
          <p:cNvCxnSpPr>
            <a:cxnSpLocks/>
          </p:cNvCxnSpPr>
          <p:nvPr/>
        </p:nvCxnSpPr>
        <p:spPr>
          <a:xfrm>
            <a:off x="4910309" y="1217626"/>
            <a:ext cx="0" cy="41731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044905B-AFBD-E2C5-937C-108A2EBE53EE}"/>
              </a:ext>
            </a:extLst>
          </p:cNvPr>
          <p:cNvSpPr txBox="1"/>
          <p:nvPr/>
        </p:nvSpPr>
        <p:spPr>
          <a:xfrm>
            <a:off x="-166379" y="843013"/>
            <a:ext cx="4409072"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Main Objectives</a:t>
            </a:r>
            <a:endParaRPr lang="en-DE" sz="2400" b="1" u="sng"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12607EEE-52BB-17E5-0215-74DF1181C484}"/>
              </a:ext>
            </a:extLst>
          </p:cNvPr>
          <p:cNvSpPr txBox="1"/>
          <p:nvPr/>
        </p:nvSpPr>
        <p:spPr>
          <a:xfrm>
            <a:off x="7253931" y="938513"/>
            <a:ext cx="3145100"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How do we study it?</a:t>
            </a:r>
            <a:endParaRPr lang="en-DE" sz="2400" b="1" u="sng"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0004A044-3777-A21E-5C49-831F907D2DAA}"/>
              </a:ext>
            </a:extLst>
          </p:cNvPr>
          <p:cNvSpPr>
            <a:spLocks noGrp="1"/>
          </p:cNvSpPr>
          <p:nvPr>
            <p:ph type="dt" sz="half" idx="10"/>
          </p:nvPr>
        </p:nvSpPr>
        <p:spPr/>
        <p:txBody>
          <a:bodyPr/>
          <a:lstStyle/>
          <a:p>
            <a:fld id="{CC1C68D8-D5D8-4C68-80B6-9C3B8B57E96D}" type="datetime8">
              <a:rPr lang="en-DE" smtClean="0"/>
              <a:t>5/13/24 1:56 PM</a:t>
            </a:fld>
            <a:endParaRPr lang="en-DE"/>
          </a:p>
        </p:txBody>
      </p:sp>
      <p:sp>
        <p:nvSpPr>
          <p:cNvPr id="5" name="Slide Number Placeholder 4">
            <a:extLst>
              <a:ext uri="{FF2B5EF4-FFF2-40B4-BE49-F238E27FC236}">
                <a16:creationId xmlns:a16="http://schemas.microsoft.com/office/drawing/2014/main" id="{20831DC4-53F3-7590-757B-4C98CF2A68F9}"/>
              </a:ext>
            </a:extLst>
          </p:cNvPr>
          <p:cNvSpPr>
            <a:spLocks noGrp="1"/>
          </p:cNvSpPr>
          <p:nvPr>
            <p:ph type="sldNum" sz="quarter" idx="12"/>
          </p:nvPr>
        </p:nvSpPr>
        <p:spPr/>
        <p:txBody>
          <a:bodyPr/>
          <a:lstStyle/>
          <a:p>
            <a:fld id="{8D002933-DA69-4593-A8BE-46BA8199777B}" type="slidenum">
              <a:rPr lang="en-DE" smtClean="0"/>
              <a:t>26</a:t>
            </a:fld>
            <a:endParaRPr lang="en-DE"/>
          </a:p>
        </p:txBody>
      </p:sp>
      <p:sp>
        <p:nvSpPr>
          <p:cNvPr id="26" name="TextBox 25">
            <a:extLst>
              <a:ext uri="{FF2B5EF4-FFF2-40B4-BE49-F238E27FC236}">
                <a16:creationId xmlns:a16="http://schemas.microsoft.com/office/drawing/2014/main" id="{F032D559-7FEB-0D09-C7DA-9337AC82C9F3}"/>
              </a:ext>
            </a:extLst>
          </p:cNvPr>
          <p:cNvSpPr txBox="1"/>
          <p:nvPr/>
        </p:nvSpPr>
        <p:spPr>
          <a:xfrm>
            <a:off x="-55193" y="1455064"/>
            <a:ext cx="4409072" cy="423514"/>
          </a:xfrm>
          <a:prstGeom prst="rect">
            <a:avLst/>
          </a:prstGeom>
          <a:noFill/>
        </p:spPr>
        <p:txBody>
          <a:bodyPr wrap="square">
            <a:spAutoFit/>
          </a:bodyPr>
          <a:lstStyle/>
          <a:p>
            <a:pPr algn="just">
              <a:lnSpc>
                <a:spcPct val="150000"/>
              </a:lnSpc>
              <a:tabLst>
                <a:tab pos="457200" algn="l"/>
              </a:tabLst>
            </a:pPr>
            <a:r>
              <a:rPr lang="en-US" sz="1600" b="1" kern="0" dirty="0">
                <a:latin typeface="Calibri" panose="020F0502020204030204" pitchFamily="34" charset="0"/>
                <a:ea typeface="Times New Roman" panose="02020603050405020304" pitchFamily="18" charset="0"/>
                <a:cs typeface="Calibri" panose="020F0502020204030204" pitchFamily="34" charset="0"/>
              </a:rPr>
              <a:t>1. Temporal Dynamics of Sensory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6425948-B02C-C134-12AA-E1FF0D93F2BA}"/>
              </a:ext>
            </a:extLst>
          </p:cNvPr>
          <p:cNvSpPr txBox="1"/>
          <p:nvPr/>
        </p:nvSpPr>
        <p:spPr>
          <a:xfrm>
            <a:off x="-7331" y="3333734"/>
            <a:ext cx="3862253"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2. Noise Invariant Representation of Sound Sequences</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A87E29DC-3140-C330-360C-615EB15664C3}"/>
              </a:ext>
            </a:extLst>
          </p:cNvPr>
          <p:cNvSpPr txBox="1"/>
          <p:nvPr/>
        </p:nvSpPr>
        <p:spPr>
          <a:xfrm>
            <a:off x="-2059" y="4742825"/>
            <a:ext cx="3768752"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3. Cortico-Collicular Interactions in Auditory Learning and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59B25E06-109C-1019-8028-2DAF3EEDCA42}"/>
              </a:ext>
            </a:extLst>
          </p:cNvPr>
          <p:cNvSpPr txBox="1"/>
          <p:nvPr/>
        </p:nvSpPr>
        <p:spPr>
          <a:xfrm>
            <a:off x="5220852" y="1556457"/>
            <a:ext cx="3146439" cy="369332"/>
          </a:xfrm>
          <a:prstGeom prst="rect">
            <a:avLst/>
          </a:prstGeom>
          <a:noFill/>
        </p:spPr>
        <p:txBody>
          <a:bodyPr wrap="none" rtlCol="0">
            <a:spAutoFit/>
          </a:bodyPr>
          <a:lstStyle/>
          <a:p>
            <a:r>
              <a:rPr lang="en-US" u="sng" dirty="0"/>
              <a:t>Neural data analysis (IC and A1)</a:t>
            </a:r>
          </a:p>
        </p:txBody>
      </p:sp>
      <p:sp>
        <p:nvSpPr>
          <p:cNvPr id="38" name="TextBox 37">
            <a:extLst>
              <a:ext uri="{FF2B5EF4-FFF2-40B4-BE49-F238E27FC236}">
                <a16:creationId xmlns:a16="http://schemas.microsoft.com/office/drawing/2014/main" id="{8C86D632-5D52-A1E1-1125-7809B82F13BE}"/>
              </a:ext>
            </a:extLst>
          </p:cNvPr>
          <p:cNvSpPr txBox="1"/>
          <p:nvPr/>
        </p:nvSpPr>
        <p:spPr>
          <a:xfrm>
            <a:off x="5220852" y="1969713"/>
            <a:ext cx="3585938" cy="584775"/>
          </a:xfrm>
          <a:prstGeom prst="rect">
            <a:avLst/>
          </a:prstGeom>
          <a:noFill/>
        </p:spPr>
        <p:txBody>
          <a:bodyPr wrap="square" rtlCol="0">
            <a:spAutoFit/>
          </a:bodyPr>
          <a:lstStyle/>
          <a:p>
            <a:r>
              <a:rPr lang="en-US" sz="1600" dirty="0"/>
              <a:t>Spike sorting and Dimensionality reduction techniques (e.g., PCA)</a:t>
            </a:r>
          </a:p>
        </p:txBody>
      </p:sp>
      <p:sp>
        <p:nvSpPr>
          <p:cNvPr id="45" name="TextBox 44">
            <a:extLst>
              <a:ext uri="{FF2B5EF4-FFF2-40B4-BE49-F238E27FC236}">
                <a16:creationId xmlns:a16="http://schemas.microsoft.com/office/drawing/2014/main" id="{3C228492-8798-0F93-7A2D-0E909921FE04}"/>
              </a:ext>
            </a:extLst>
          </p:cNvPr>
          <p:cNvSpPr txBox="1"/>
          <p:nvPr/>
        </p:nvSpPr>
        <p:spPr>
          <a:xfrm>
            <a:off x="651307" y="3928327"/>
            <a:ext cx="2764602" cy="307777"/>
          </a:xfrm>
          <a:prstGeom prst="rect">
            <a:avLst/>
          </a:prstGeom>
          <a:noFill/>
        </p:spPr>
        <p:txBody>
          <a:bodyPr wrap="square">
            <a:spAutoFit/>
          </a:bodyPr>
          <a:lstStyle/>
          <a:p>
            <a:pPr algn="just"/>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Stability of sensory representation</a:t>
            </a:r>
            <a:endParaRPr lang="en-US" sz="1400" dirty="0">
              <a:solidFill>
                <a:srgbClr val="FF0000"/>
              </a:solidFill>
            </a:endParaRPr>
          </a:p>
        </p:txBody>
      </p:sp>
      <p:sp>
        <p:nvSpPr>
          <p:cNvPr id="48" name="TextBox 47">
            <a:extLst>
              <a:ext uri="{FF2B5EF4-FFF2-40B4-BE49-F238E27FC236}">
                <a16:creationId xmlns:a16="http://schemas.microsoft.com/office/drawing/2014/main" id="{0BA49BDD-82D7-2E37-3367-41E6C0869448}"/>
              </a:ext>
            </a:extLst>
          </p:cNvPr>
          <p:cNvSpPr txBox="1"/>
          <p:nvPr/>
        </p:nvSpPr>
        <p:spPr>
          <a:xfrm>
            <a:off x="9117334" y="1543825"/>
            <a:ext cx="2563394" cy="369332"/>
          </a:xfrm>
          <a:prstGeom prst="rect">
            <a:avLst/>
          </a:prstGeom>
          <a:noFill/>
        </p:spPr>
        <p:txBody>
          <a:bodyPr wrap="none" rtlCol="0">
            <a:spAutoFit/>
          </a:bodyPr>
          <a:lstStyle/>
          <a:p>
            <a:r>
              <a:rPr lang="en-US" u="sng" dirty="0"/>
              <a:t>Computational modelling</a:t>
            </a:r>
          </a:p>
        </p:txBody>
      </p:sp>
      <p:sp>
        <p:nvSpPr>
          <p:cNvPr id="50" name="TextBox 49">
            <a:extLst>
              <a:ext uri="{FF2B5EF4-FFF2-40B4-BE49-F238E27FC236}">
                <a16:creationId xmlns:a16="http://schemas.microsoft.com/office/drawing/2014/main" id="{63BA4D15-F3B9-1BEA-47AF-426077D0180C}"/>
              </a:ext>
            </a:extLst>
          </p:cNvPr>
          <p:cNvSpPr txBox="1"/>
          <p:nvPr/>
        </p:nvSpPr>
        <p:spPr>
          <a:xfrm>
            <a:off x="10468643" y="2392862"/>
            <a:ext cx="1770314" cy="1169551"/>
          </a:xfrm>
          <a:prstGeom prst="rect">
            <a:avLst/>
          </a:prstGeom>
          <a:noFill/>
        </p:spPr>
        <p:txBody>
          <a:bodyPr wrap="square" rtlCol="0">
            <a:spAutoFit/>
          </a:bodyPr>
          <a:lstStyle/>
          <a:p>
            <a:r>
              <a:rPr lang="en-US" sz="1400" dirty="0"/>
              <a:t>Dynamical systems analysis </a:t>
            </a:r>
          </a:p>
          <a:p>
            <a:r>
              <a:rPr lang="en-US" sz="1400" b="1" dirty="0"/>
              <a:t>Latent State Representation and</a:t>
            </a:r>
            <a:r>
              <a:rPr lang="en-US" sz="1400" dirty="0"/>
              <a:t> </a:t>
            </a:r>
            <a:br>
              <a:rPr lang="en-US" sz="1400" dirty="0"/>
            </a:br>
            <a:r>
              <a:rPr lang="en-US" sz="1400" b="1" dirty="0"/>
              <a:t>stability analysis</a:t>
            </a:r>
          </a:p>
        </p:txBody>
      </p:sp>
      <p:sp>
        <p:nvSpPr>
          <p:cNvPr id="12" name="TextBox 11">
            <a:extLst>
              <a:ext uri="{FF2B5EF4-FFF2-40B4-BE49-F238E27FC236}">
                <a16:creationId xmlns:a16="http://schemas.microsoft.com/office/drawing/2014/main" id="{7C3658B8-72E0-D72E-3327-8F06FF8D498B}"/>
              </a:ext>
            </a:extLst>
          </p:cNvPr>
          <p:cNvSpPr txBox="1"/>
          <p:nvPr/>
        </p:nvSpPr>
        <p:spPr>
          <a:xfrm>
            <a:off x="5171431" y="4421174"/>
            <a:ext cx="3294107" cy="880369"/>
          </a:xfrm>
          <a:prstGeom prst="rect">
            <a:avLst/>
          </a:prstGeom>
          <a:noFill/>
        </p:spPr>
        <p:txBody>
          <a:bodyPr wrap="square" rtlCol="0">
            <a:spAutoFit/>
          </a:bodyPr>
          <a:lstStyle/>
          <a:p>
            <a:pPr>
              <a:lnSpc>
                <a:spcPct val="150000"/>
              </a:lnSpc>
            </a:pPr>
            <a:r>
              <a:rPr lang="en-US" dirty="0"/>
              <a:t>Cross correlation, Granger Causality, Phase coherence</a:t>
            </a:r>
          </a:p>
        </p:txBody>
      </p:sp>
      <p:sp>
        <p:nvSpPr>
          <p:cNvPr id="13" name="TextBox 12">
            <a:extLst>
              <a:ext uri="{FF2B5EF4-FFF2-40B4-BE49-F238E27FC236}">
                <a16:creationId xmlns:a16="http://schemas.microsoft.com/office/drawing/2014/main" id="{28926BF9-E5E0-AB17-3165-9755ACB6E85B}"/>
              </a:ext>
            </a:extLst>
          </p:cNvPr>
          <p:cNvSpPr txBox="1"/>
          <p:nvPr/>
        </p:nvSpPr>
        <p:spPr>
          <a:xfrm>
            <a:off x="8806790" y="4445981"/>
            <a:ext cx="3385210" cy="923330"/>
          </a:xfrm>
          <a:prstGeom prst="rect">
            <a:avLst/>
          </a:prstGeom>
          <a:noFill/>
        </p:spPr>
        <p:txBody>
          <a:bodyPr wrap="square" rtlCol="0">
            <a:spAutoFit/>
          </a:bodyPr>
          <a:lstStyle/>
          <a:p>
            <a:r>
              <a:rPr lang="en-US" dirty="0"/>
              <a:t>Network model between IC and A1 – study the effect of cortical inhibition on IC </a:t>
            </a:r>
          </a:p>
        </p:txBody>
      </p:sp>
      <p:grpSp>
        <p:nvGrpSpPr>
          <p:cNvPr id="22" name="Group 21">
            <a:extLst>
              <a:ext uri="{FF2B5EF4-FFF2-40B4-BE49-F238E27FC236}">
                <a16:creationId xmlns:a16="http://schemas.microsoft.com/office/drawing/2014/main" id="{0249C730-3B1F-0D0E-78EF-B333A4FB9687}"/>
              </a:ext>
            </a:extLst>
          </p:cNvPr>
          <p:cNvGrpSpPr/>
          <p:nvPr/>
        </p:nvGrpSpPr>
        <p:grpSpPr>
          <a:xfrm>
            <a:off x="566352" y="1842838"/>
            <a:ext cx="3076636" cy="1254599"/>
            <a:chOff x="566352" y="1842838"/>
            <a:chExt cx="3076636" cy="1254599"/>
          </a:xfrm>
        </p:grpSpPr>
        <p:sp>
          <p:nvSpPr>
            <p:cNvPr id="42" name="TextBox 41">
              <a:extLst>
                <a:ext uri="{FF2B5EF4-FFF2-40B4-BE49-F238E27FC236}">
                  <a16:creationId xmlns:a16="http://schemas.microsoft.com/office/drawing/2014/main" id="{F7961AC7-9E84-0C59-440E-513996559D21}"/>
                </a:ext>
              </a:extLst>
            </p:cNvPr>
            <p:cNvSpPr txBox="1"/>
            <p:nvPr/>
          </p:nvSpPr>
          <p:spPr>
            <a:xfrm>
              <a:off x="566352" y="1842838"/>
              <a:ext cx="1372296" cy="307777"/>
            </a:xfrm>
            <a:prstGeom prst="rect">
              <a:avLst/>
            </a:prstGeom>
            <a:noFill/>
          </p:spPr>
          <p:txBody>
            <a:bodyPr wrap="square">
              <a:spAutoFit/>
            </a:bodyPr>
            <a:lstStyle/>
            <a:p>
              <a:pPr algn="just"/>
              <a:r>
                <a:rPr lang="en-US" sz="1400" dirty="0">
                  <a:solidFill>
                    <a:srgbClr val="FF0000"/>
                  </a:solidFill>
                </a:rPr>
                <a:t>Individual tones</a:t>
              </a:r>
            </a:p>
          </p:txBody>
        </p:sp>
        <p:pic>
          <p:nvPicPr>
            <p:cNvPr id="15" name="Picture 14">
              <a:extLst>
                <a:ext uri="{FF2B5EF4-FFF2-40B4-BE49-F238E27FC236}">
                  <a16:creationId xmlns:a16="http://schemas.microsoft.com/office/drawing/2014/main" id="{7FF36533-157F-8CB5-6A8C-B87DCFD272AE}"/>
                </a:ext>
              </a:extLst>
            </p:cNvPr>
            <p:cNvPicPr>
              <a:picLocks noChangeAspect="1"/>
            </p:cNvPicPr>
            <p:nvPr/>
          </p:nvPicPr>
          <p:blipFill>
            <a:blip r:embed="rId3"/>
            <a:stretch>
              <a:fillRect/>
            </a:stretch>
          </p:blipFill>
          <p:spPr>
            <a:xfrm>
              <a:off x="2239037" y="2245057"/>
              <a:ext cx="1361537" cy="778687"/>
            </a:xfrm>
            <a:prstGeom prst="rect">
              <a:avLst/>
            </a:prstGeom>
          </p:spPr>
        </p:pic>
        <p:pic>
          <p:nvPicPr>
            <p:cNvPr id="18" name="Picture 17">
              <a:extLst>
                <a:ext uri="{FF2B5EF4-FFF2-40B4-BE49-F238E27FC236}">
                  <a16:creationId xmlns:a16="http://schemas.microsoft.com/office/drawing/2014/main" id="{22495D9C-D9C3-37FD-F36B-98A81CA5660B}"/>
                </a:ext>
              </a:extLst>
            </p:cNvPr>
            <p:cNvPicPr>
              <a:picLocks noChangeAspect="1"/>
            </p:cNvPicPr>
            <p:nvPr/>
          </p:nvPicPr>
          <p:blipFill>
            <a:blip r:embed="rId4"/>
            <a:stretch>
              <a:fillRect/>
            </a:stretch>
          </p:blipFill>
          <p:spPr>
            <a:xfrm>
              <a:off x="1193022" y="2250318"/>
              <a:ext cx="118957" cy="847119"/>
            </a:xfrm>
            <a:prstGeom prst="rect">
              <a:avLst/>
            </a:prstGeom>
          </p:spPr>
        </p:pic>
        <p:sp>
          <p:nvSpPr>
            <p:cNvPr id="19" name="TextBox 18">
              <a:extLst>
                <a:ext uri="{FF2B5EF4-FFF2-40B4-BE49-F238E27FC236}">
                  <a16:creationId xmlns:a16="http://schemas.microsoft.com/office/drawing/2014/main" id="{F5DD0EE3-9138-A177-2C38-89A829D8586A}"/>
                </a:ext>
              </a:extLst>
            </p:cNvPr>
            <p:cNvSpPr txBox="1"/>
            <p:nvPr/>
          </p:nvSpPr>
          <p:spPr>
            <a:xfrm>
              <a:off x="2270692" y="1848954"/>
              <a:ext cx="1372296" cy="307777"/>
            </a:xfrm>
            <a:prstGeom prst="rect">
              <a:avLst/>
            </a:prstGeom>
            <a:noFill/>
          </p:spPr>
          <p:txBody>
            <a:bodyPr wrap="square">
              <a:spAutoFit/>
            </a:bodyPr>
            <a:lstStyle/>
            <a:p>
              <a:pPr algn="just"/>
              <a:r>
                <a:rPr lang="en-US" sz="1400" dirty="0">
                  <a:solidFill>
                    <a:srgbClr val="FF0000"/>
                  </a:solidFill>
                </a:rPr>
                <a:t>One sequence</a:t>
              </a:r>
            </a:p>
          </p:txBody>
        </p:sp>
        <p:cxnSp>
          <p:nvCxnSpPr>
            <p:cNvPr id="21" name="Straight Arrow Connector 20">
              <a:extLst>
                <a:ext uri="{FF2B5EF4-FFF2-40B4-BE49-F238E27FC236}">
                  <a16:creationId xmlns:a16="http://schemas.microsoft.com/office/drawing/2014/main" id="{546AE5C7-E7E1-3DDE-90E8-45F8AB2427CA}"/>
                </a:ext>
              </a:extLst>
            </p:cNvPr>
            <p:cNvCxnSpPr/>
            <p:nvPr/>
          </p:nvCxnSpPr>
          <p:spPr>
            <a:xfrm>
              <a:off x="1740401" y="2618240"/>
              <a:ext cx="469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pic>
        <p:nvPicPr>
          <p:cNvPr id="30" name="Picture 29">
            <a:extLst>
              <a:ext uri="{FF2B5EF4-FFF2-40B4-BE49-F238E27FC236}">
                <a16:creationId xmlns:a16="http://schemas.microsoft.com/office/drawing/2014/main" id="{624E38CE-7B90-6AE0-E0B3-B833764BCBEA}"/>
              </a:ext>
            </a:extLst>
          </p:cNvPr>
          <p:cNvPicPr>
            <a:picLocks noChangeAspect="1"/>
          </p:cNvPicPr>
          <p:nvPr/>
        </p:nvPicPr>
        <p:blipFill>
          <a:blip r:embed="rId5"/>
          <a:stretch>
            <a:fillRect/>
          </a:stretch>
        </p:blipFill>
        <p:spPr>
          <a:xfrm>
            <a:off x="5128047" y="2642178"/>
            <a:ext cx="3355622" cy="1440037"/>
          </a:xfrm>
          <a:prstGeom prst="rect">
            <a:avLst/>
          </a:prstGeom>
        </p:spPr>
      </p:pic>
      <p:pic>
        <p:nvPicPr>
          <p:cNvPr id="11268" name="Picture 4" descr="The RNN autoencoder architecture for SQL injection attacks detection. |  Download Scientific Diagram">
            <a:extLst>
              <a:ext uri="{FF2B5EF4-FFF2-40B4-BE49-F238E27FC236}">
                <a16:creationId xmlns:a16="http://schemas.microsoft.com/office/drawing/2014/main" id="{A13E5E9B-4241-FC60-0D25-63673DC316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797" t="7634" r="48132" b="7634"/>
          <a:stretch/>
        </p:blipFill>
        <p:spPr bwMode="auto">
          <a:xfrm>
            <a:off x="8884811" y="1951325"/>
            <a:ext cx="1578212" cy="166502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AAF575F-E92D-6A2E-3295-8BF5C1B1A78E}"/>
              </a:ext>
            </a:extLst>
          </p:cNvPr>
          <p:cNvSpPr txBox="1"/>
          <p:nvPr/>
        </p:nvSpPr>
        <p:spPr>
          <a:xfrm>
            <a:off x="10463023" y="2067002"/>
            <a:ext cx="1792969" cy="338554"/>
          </a:xfrm>
          <a:prstGeom prst="rect">
            <a:avLst/>
          </a:prstGeom>
          <a:noFill/>
        </p:spPr>
        <p:txBody>
          <a:bodyPr wrap="square" rtlCol="0">
            <a:spAutoFit/>
          </a:bodyPr>
          <a:lstStyle/>
          <a:p>
            <a:r>
              <a:rPr lang="en-US" sz="1600" dirty="0"/>
              <a:t>RNN autoencoder</a:t>
            </a:r>
            <a:endParaRPr lang="en-US" sz="1600" b="1" dirty="0"/>
          </a:p>
        </p:txBody>
      </p:sp>
      <p:sp>
        <p:nvSpPr>
          <p:cNvPr id="37" name="TextBox 36">
            <a:extLst>
              <a:ext uri="{FF2B5EF4-FFF2-40B4-BE49-F238E27FC236}">
                <a16:creationId xmlns:a16="http://schemas.microsoft.com/office/drawing/2014/main" id="{438AB3A9-0087-E3F3-49B2-F76865414B79}"/>
              </a:ext>
            </a:extLst>
          </p:cNvPr>
          <p:cNvSpPr txBox="1"/>
          <p:nvPr/>
        </p:nvSpPr>
        <p:spPr>
          <a:xfrm>
            <a:off x="1193022" y="5712814"/>
            <a:ext cx="9684190" cy="369332"/>
          </a:xfrm>
          <a:prstGeom prst="rect">
            <a:avLst/>
          </a:prstGeom>
          <a:noFill/>
        </p:spPr>
        <p:txBody>
          <a:bodyPr wrap="none" rtlCol="0">
            <a:spAutoFit/>
          </a:bodyPr>
          <a:lstStyle/>
          <a:p>
            <a:r>
              <a:rPr lang="en-US" dirty="0"/>
              <a:t>Theoretical/computational framework for unsupervised auditory contextual learning within IC and A1</a:t>
            </a:r>
          </a:p>
        </p:txBody>
      </p:sp>
    </p:spTree>
    <p:extLst>
      <p:ext uri="{BB962C8B-B14F-4D97-AF65-F5344CB8AC3E}">
        <p14:creationId xmlns:p14="http://schemas.microsoft.com/office/powerpoint/2010/main" val="792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6" grpId="0"/>
      <p:bldP spid="29" grpId="0"/>
      <p:bldP spid="31" grpId="0"/>
      <p:bldP spid="35" grpId="0"/>
      <p:bldP spid="38" grpId="0"/>
      <p:bldP spid="45" grpId="0"/>
      <p:bldP spid="48" grpId="0"/>
      <p:bldP spid="50" grpId="0"/>
      <p:bldP spid="12" grpId="0"/>
      <p:bldP spid="13" grpId="0"/>
      <p:bldP spid="34" grpId="0"/>
      <p:bldP spid="34"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FC2B7B3-1CF4-4842-39F8-6FABD99DD9C4}"/>
            </a:ext>
          </a:extLst>
        </p:cNvPr>
        <p:cNvGrpSpPr/>
        <p:nvPr/>
      </p:nvGrpSpPr>
      <p:grpSpPr>
        <a:xfrm>
          <a:off x="0" y="0"/>
          <a:ext cx="0" cy="0"/>
          <a:chOff x="0" y="0"/>
          <a:chExt cx="0" cy="0"/>
        </a:xfrm>
      </p:grpSpPr>
      <p:pic>
        <p:nvPicPr>
          <p:cNvPr id="3080" name="Picture 8">
            <a:extLst>
              <a:ext uri="{FF2B5EF4-FFF2-40B4-BE49-F238E27FC236}">
                <a16:creationId xmlns:a16="http://schemas.microsoft.com/office/drawing/2014/main" id="{8E321B1D-AD75-C661-6282-1F6838D2A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495" y="1052848"/>
            <a:ext cx="3546764" cy="11503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3993C1-BC79-0D27-2713-168A17E36063}"/>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pic>
        <p:nvPicPr>
          <p:cNvPr id="15" name="Picture 14">
            <a:extLst>
              <a:ext uri="{FF2B5EF4-FFF2-40B4-BE49-F238E27FC236}">
                <a16:creationId xmlns:a16="http://schemas.microsoft.com/office/drawing/2014/main" id="{02767E04-1EFA-36C3-B531-B43AE29244B2}"/>
              </a:ext>
            </a:extLst>
          </p:cNvPr>
          <p:cNvPicPr>
            <a:picLocks noChangeAspect="1"/>
          </p:cNvPicPr>
          <p:nvPr/>
        </p:nvPicPr>
        <p:blipFill>
          <a:blip r:embed="rId4"/>
          <a:stretch>
            <a:fillRect/>
          </a:stretch>
        </p:blipFill>
        <p:spPr>
          <a:xfrm>
            <a:off x="17619831" y="3560764"/>
            <a:ext cx="1568282" cy="362590"/>
          </a:xfrm>
          <a:prstGeom prst="rect">
            <a:avLst/>
          </a:prstGeom>
        </p:spPr>
      </p:pic>
      <p:sp>
        <p:nvSpPr>
          <p:cNvPr id="12" name="Rectangle 11">
            <a:extLst>
              <a:ext uri="{FF2B5EF4-FFF2-40B4-BE49-F238E27FC236}">
                <a16:creationId xmlns:a16="http://schemas.microsoft.com/office/drawing/2014/main" id="{F4D8E288-D2A9-654D-674F-DFDF51A6D19F}"/>
              </a:ext>
            </a:extLst>
          </p:cNvPr>
          <p:cNvSpPr/>
          <p:nvPr/>
        </p:nvSpPr>
        <p:spPr>
          <a:xfrm>
            <a:off x="0" y="0"/>
            <a:ext cx="12192000" cy="961780"/>
          </a:xfrm>
          <a:prstGeom prst="rect">
            <a:avLst/>
          </a:prstGeom>
          <a:solidFill>
            <a:srgbClr val="FDE5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Present – PhD in Computational Neuroscience</a:t>
            </a:r>
            <a:endParaRPr lang="en-DE" sz="4000" dirty="0">
              <a:solidFill>
                <a:schemeClr val="tx1"/>
              </a:solidFill>
            </a:endParaRPr>
          </a:p>
        </p:txBody>
      </p:sp>
      <p:pic>
        <p:nvPicPr>
          <p:cNvPr id="1026" name="Picture 2">
            <a:extLst>
              <a:ext uri="{FF2B5EF4-FFF2-40B4-BE49-F238E27FC236}">
                <a16:creationId xmlns:a16="http://schemas.microsoft.com/office/drawing/2014/main" id="{9520F1F0-B6F0-0E14-FB21-611E3B8B6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109" y="1090286"/>
            <a:ext cx="2119745" cy="7824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F9041A-0E0A-A7DC-A714-069242D6EA6D}"/>
              </a:ext>
            </a:extLst>
          </p:cNvPr>
          <p:cNvSpPr txBox="1"/>
          <p:nvPr/>
        </p:nvSpPr>
        <p:spPr>
          <a:xfrm>
            <a:off x="180109" y="3059668"/>
            <a:ext cx="4544290" cy="369332"/>
          </a:xfrm>
          <a:prstGeom prst="rect">
            <a:avLst/>
          </a:prstGeom>
          <a:noFill/>
        </p:spPr>
        <p:txBody>
          <a:bodyPr wrap="square" rtlCol="0">
            <a:spAutoFit/>
          </a:bodyPr>
          <a:lstStyle/>
          <a:p>
            <a:pPr algn="ctr"/>
            <a:r>
              <a:rPr lang="en-US" b="1" u="sng" dirty="0"/>
              <a:t>Foreground-background segregation</a:t>
            </a:r>
          </a:p>
        </p:txBody>
      </p:sp>
      <p:sp>
        <p:nvSpPr>
          <p:cNvPr id="10" name="TextBox 9">
            <a:extLst>
              <a:ext uri="{FF2B5EF4-FFF2-40B4-BE49-F238E27FC236}">
                <a16:creationId xmlns:a16="http://schemas.microsoft.com/office/drawing/2014/main" id="{3FF6D0A1-8BB4-00EA-B72D-7F2346C14C4A}"/>
              </a:ext>
            </a:extLst>
          </p:cNvPr>
          <p:cNvSpPr txBox="1"/>
          <p:nvPr/>
        </p:nvSpPr>
        <p:spPr>
          <a:xfrm>
            <a:off x="1295403" y="2383610"/>
            <a:ext cx="9705108" cy="369332"/>
          </a:xfrm>
          <a:prstGeom prst="rect">
            <a:avLst/>
          </a:prstGeom>
          <a:noFill/>
        </p:spPr>
        <p:txBody>
          <a:bodyPr wrap="square">
            <a:spAutoFit/>
          </a:bodyPr>
          <a:lstStyle/>
          <a:p>
            <a:r>
              <a:rPr lang="en-US" sz="1800" b="1" kern="0" dirty="0">
                <a:effectLst/>
                <a:latin typeface="Arial" panose="020B0604020202020204" pitchFamily="34" charset="0"/>
                <a:ea typeface="Times New Roman" panose="02020603050405020304" pitchFamily="18" charset="0"/>
              </a:rPr>
              <a:t>Temporal dynamics of unsupervised contextual learning in cortico-collicular loops</a:t>
            </a:r>
            <a:r>
              <a:rPr lang="en-US" dirty="0">
                <a:effectLst/>
              </a:rPr>
              <a:t> </a:t>
            </a:r>
            <a:endParaRPr lang="en-US" dirty="0"/>
          </a:p>
        </p:txBody>
      </p:sp>
      <p:sp>
        <p:nvSpPr>
          <p:cNvPr id="14" name="TextBox 13">
            <a:extLst>
              <a:ext uri="{FF2B5EF4-FFF2-40B4-BE49-F238E27FC236}">
                <a16:creationId xmlns:a16="http://schemas.microsoft.com/office/drawing/2014/main" id="{68622FFA-47C6-0330-3600-8D641580DB2F}"/>
              </a:ext>
            </a:extLst>
          </p:cNvPr>
          <p:cNvSpPr txBox="1"/>
          <p:nvPr/>
        </p:nvSpPr>
        <p:spPr>
          <a:xfrm>
            <a:off x="318657" y="3576092"/>
            <a:ext cx="5043052" cy="646331"/>
          </a:xfrm>
          <a:prstGeom prst="rect">
            <a:avLst/>
          </a:prstGeom>
          <a:noFill/>
        </p:spPr>
        <p:txBody>
          <a:bodyPr wrap="square">
            <a:spAutoFit/>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1. Filter out random background noise that is embedded within a series of sound sequences</a:t>
            </a:r>
            <a:r>
              <a:rPr lang="en-US" dirty="0">
                <a:effectLst/>
              </a:rPr>
              <a:t> </a:t>
            </a:r>
            <a:endParaRPr lang="en-US" dirty="0"/>
          </a:p>
        </p:txBody>
      </p:sp>
      <p:sp>
        <p:nvSpPr>
          <p:cNvPr id="18" name="TextBox 17">
            <a:extLst>
              <a:ext uri="{FF2B5EF4-FFF2-40B4-BE49-F238E27FC236}">
                <a16:creationId xmlns:a16="http://schemas.microsoft.com/office/drawing/2014/main" id="{6EA5B06F-D400-1E81-F748-8A07616B3D11}"/>
              </a:ext>
            </a:extLst>
          </p:cNvPr>
          <p:cNvSpPr txBox="1"/>
          <p:nvPr/>
        </p:nvSpPr>
        <p:spPr>
          <a:xfrm>
            <a:off x="429491" y="4369515"/>
            <a:ext cx="4045525" cy="923330"/>
          </a:xfrm>
          <a:prstGeom prst="rect">
            <a:avLst/>
          </a:prstGeom>
          <a:noFill/>
        </p:spPr>
        <p:txBody>
          <a:bodyPr wrap="square">
            <a:spAutoFit/>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2. Adapt to different background noises with stationary statistics (ventilation sound, waterfalls)</a:t>
            </a:r>
            <a:r>
              <a:rPr lang="en-US" dirty="0">
                <a:effectLst/>
              </a:rPr>
              <a:t> </a:t>
            </a:r>
            <a:endParaRPr lang="en-US" dirty="0"/>
          </a:p>
        </p:txBody>
      </p:sp>
      <p:pic>
        <p:nvPicPr>
          <p:cNvPr id="3074" name="Picture 2">
            <a:extLst>
              <a:ext uri="{FF2B5EF4-FFF2-40B4-BE49-F238E27FC236}">
                <a16:creationId xmlns:a16="http://schemas.microsoft.com/office/drawing/2014/main" id="{0B7BDDEA-4137-D003-D04D-14B3AE82496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6197"/>
          <a:stretch/>
        </p:blipFill>
        <p:spPr bwMode="auto">
          <a:xfrm>
            <a:off x="7017960" y="1214275"/>
            <a:ext cx="1605535" cy="7824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E1FA0FA-169F-AFAC-5DA1-216AEEE66972}"/>
              </a:ext>
            </a:extLst>
          </p:cNvPr>
          <p:cNvSpPr txBox="1"/>
          <p:nvPr/>
        </p:nvSpPr>
        <p:spPr>
          <a:xfrm>
            <a:off x="2639923" y="1265537"/>
            <a:ext cx="4037968" cy="461665"/>
          </a:xfrm>
          <a:prstGeom prst="rect">
            <a:avLst/>
          </a:prstGeom>
          <a:noFill/>
        </p:spPr>
        <p:txBody>
          <a:bodyPr wrap="square" rtlCol="0">
            <a:spAutoFit/>
          </a:bodyPr>
          <a:lstStyle/>
          <a:p>
            <a:r>
              <a:rPr lang="en-US" sz="2400" dirty="0" err="1"/>
              <a:t>deHoz</a:t>
            </a:r>
            <a:r>
              <a:rPr lang="en-US" sz="2400" dirty="0"/>
              <a:t> Lab, Dr. Livia de </a:t>
            </a:r>
            <a:r>
              <a:rPr lang="en-US" sz="2400" dirty="0" err="1"/>
              <a:t>Hoz</a:t>
            </a:r>
            <a:endParaRPr lang="en-US" sz="2400" dirty="0"/>
          </a:p>
        </p:txBody>
      </p:sp>
      <p:cxnSp>
        <p:nvCxnSpPr>
          <p:cNvPr id="26" name="Straight Connector 25">
            <a:extLst>
              <a:ext uri="{FF2B5EF4-FFF2-40B4-BE49-F238E27FC236}">
                <a16:creationId xmlns:a16="http://schemas.microsoft.com/office/drawing/2014/main" id="{79E3FA93-AAB8-6BDB-117F-A41D6D1299A0}"/>
              </a:ext>
            </a:extLst>
          </p:cNvPr>
          <p:cNvCxnSpPr>
            <a:cxnSpLocks/>
          </p:cNvCxnSpPr>
          <p:nvPr/>
        </p:nvCxnSpPr>
        <p:spPr>
          <a:xfrm flipH="1">
            <a:off x="4405746" y="3082170"/>
            <a:ext cx="1690254" cy="29324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D2CE88D-3F09-9A3B-338B-AF7415A356AA}"/>
              </a:ext>
            </a:extLst>
          </p:cNvPr>
          <p:cNvSpPr txBox="1"/>
          <p:nvPr/>
        </p:nvSpPr>
        <p:spPr>
          <a:xfrm>
            <a:off x="6147957" y="3079117"/>
            <a:ext cx="4544290" cy="369332"/>
          </a:xfrm>
          <a:prstGeom prst="rect">
            <a:avLst/>
          </a:prstGeom>
          <a:noFill/>
        </p:spPr>
        <p:txBody>
          <a:bodyPr wrap="square" rtlCol="0">
            <a:spAutoFit/>
          </a:bodyPr>
          <a:lstStyle/>
          <a:p>
            <a:pPr algn="ctr"/>
            <a:r>
              <a:rPr lang="en-US" b="1" u="sng" dirty="0"/>
              <a:t>Background</a:t>
            </a:r>
          </a:p>
        </p:txBody>
      </p:sp>
      <p:grpSp>
        <p:nvGrpSpPr>
          <p:cNvPr id="30" name="Group 29">
            <a:extLst>
              <a:ext uri="{FF2B5EF4-FFF2-40B4-BE49-F238E27FC236}">
                <a16:creationId xmlns:a16="http://schemas.microsoft.com/office/drawing/2014/main" id="{67178FFE-B234-32E2-38DE-8502A5E5A4F0}"/>
              </a:ext>
            </a:extLst>
          </p:cNvPr>
          <p:cNvGrpSpPr/>
          <p:nvPr/>
        </p:nvGrpSpPr>
        <p:grpSpPr>
          <a:xfrm>
            <a:off x="6096000" y="3423537"/>
            <a:ext cx="4225637" cy="831216"/>
            <a:chOff x="192004" y="1390602"/>
            <a:chExt cx="3314469" cy="831216"/>
          </a:xfrm>
        </p:grpSpPr>
        <p:sp>
          <p:nvSpPr>
            <p:cNvPr id="31" name="TextBox 30">
              <a:extLst>
                <a:ext uri="{FF2B5EF4-FFF2-40B4-BE49-F238E27FC236}">
                  <a16:creationId xmlns:a16="http://schemas.microsoft.com/office/drawing/2014/main" id="{1A45332A-85C4-9DBC-90AD-FEFB187804A5}"/>
                </a:ext>
              </a:extLst>
            </p:cNvPr>
            <p:cNvSpPr txBox="1"/>
            <p:nvPr/>
          </p:nvSpPr>
          <p:spPr>
            <a:xfrm>
              <a:off x="224304" y="1390602"/>
              <a:ext cx="3282169" cy="646331"/>
            </a:xfrm>
            <a:prstGeom prst="rect">
              <a:avLst/>
            </a:prstGeom>
            <a:noFill/>
          </p:spPr>
          <p:txBody>
            <a:bodyPr wrap="square" rtlCol="0">
              <a:spAutoFit/>
            </a:bodyPr>
            <a:lstStyle/>
            <a:p>
              <a:r>
                <a:rPr lang="en-US" dirty="0"/>
                <a:t>Inferior colliculus </a:t>
              </a:r>
              <a:r>
                <a:rPr lang="en-US" dirty="0">
                  <a:sym typeface="Wingdings" pitchFamily="2" charset="2"/>
                </a:rPr>
                <a:t> unsupervised contextual learning</a:t>
              </a:r>
              <a:endParaRPr lang="en-US" dirty="0"/>
            </a:p>
          </p:txBody>
        </p:sp>
        <p:sp>
          <p:nvSpPr>
            <p:cNvPr id="32" name="TextBox 31">
              <a:extLst>
                <a:ext uri="{FF2B5EF4-FFF2-40B4-BE49-F238E27FC236}">
                  <a16:creationId xmlns:a16="http://schemas.microsoft.com/office/drawing/2014/main" id="{7449CE32-8240-4DBD-20E8-8BD530718617}"/>
                </a:ext>
              </a:extLst>
            </p:cNvPr>
            <p:cNvSpPr txBox="1"/>
            <p:nvPr/>
          </p:nvSpPr>
          <p:spPr>
            <a:xfrm>
              <a:off x="192004" y="1967902"/>
              <a:ext cx="2906512" cy="253916"/>
            </a:xfrm>
            <a:prstGeom prst="rect">
              <a:avLst/>
            </a:prstGeom>
            <a:noFill/>
          </p:spPr>
          <p:txBody>
            <a:bodyPr wrap="square">
              <a:spAutoFit/>
            </a:bodyPr>
            <a:lstStyle/>
            <a:p>
              <a:r>
                <a:rPr lang="en-US" sz="1050" dirty="0">
                  <a:effectLst/>
                  <a:latin typeface="Arial" panose="020B0604020202020204" pitchFamily="34" charset="0"/>
                  <a:ea typeface="Aptos" panose="020B0004020202020204" pitchFamily="34" charset="0"/>
                </a:rPr>
                <a:t>(Cruces-Solís et al., 2018, Chen et al., 2023)</a:t>
              </a:r>
              <a:r>
                <a:rPr lang="en-US" sz="1050" dirty="0">
                  <a:effectLst/>
                </a:rPr>
                <a:t> </a:t>
              </a:r>
              <a:endParaRPr lang="en-US" sz="1050" dirty="0"/>
            </a:p>
          </p:txBody>
        </p:sp>
      </p:grpSp>
      <p:sp>
        <p:nvSpPr>
          <p:cNvPr id="33" name="TextBox 32">
            <a:extLst>
              <a:ext uri="{FF2B5EF4-FFF2-40B4-BE49-F238E27FC236}">
                <a16:creationId xmlns:a16="http://schemas.microsoft.com/office/drawing/2014/main" id="{629B6809-6A20-194F-A7E5-F6E767BCB0C6}"/>
              </a:ext>
            </a:extLst>
          </p:cNvPr>
          <p:cNvSpPr txBox="1"/>
          <p:nvPr/>
        </p:nvSpPr>
        <p:spPr>
          <a:xfrm>
            <a:off x="7786254" y="4252924"/>
            <a:ext cx="1535741" cy="369332"/>
          </a:xfrm>
          <a:prstGeom prst="rect">
            <a:avLst/>
          </a:prstGeom>
          <a:noFill/>
        </p:spPr>
        <p:txBody>
          <a:bodyPr wrap="none" rtlCol="0">
            <a:spAutoFit/>
          </a:bodyPr>
          <a:lstStyle/>
          <a:p>
            <a:r>
              <a:rPr lang="en-US" u="sng" dirty="0"/>
              <a:t>MUA within IC</a:t>
            </a:r>
          </a:p>
        </p:txBody>
      </p:sp>
      <p:sp>
        <p:nvSpPr>
          <p:cNvPr id="34" name="TextBox 33">
            <a:extLst>
              <a:ext uri="{FF2B5EF4-FFF2-40B4-BE49-F238E27FC236}">
                <a16:creationId xmlns:a16="http://schemas.microsoft.com/office/drawing/2014/main" id="{A84DDB97-015E-6362-E379-42403E896694}"/>
              </a:ext>
            </a:extLst>
          </p:cNvPr>
          <p:cNvSpPr txBox="1"/>
          <p:nvPr/>
        </p:nvSpPr>
        <p:spPr>
          <a:xfrm>
            <a:off x="9958553" y="3146791"/>
            <a:ext cx="1571306" cy="584775"/>
          </a:xfrm>
          <a:prstGeom prst="rect">
            <a:avLst/>
          </a:prstGeom>
          <a:noFill/>
        </p:spPr>
        <p:txBody>
          <a:bodyPr wrap="square" rtlCol="0">
            <a:spAutoFit/>
          </a:bodyPr>
          <a:lstStyle/>
          <a:p>
            <a:r>
              <a:rPr lang="en-US" sz="1600" dirty="0"/>
              <a:t>Stable sequence representation</a:t>
            </a:r>
          </a:p>
        </p:txBody>
      </p:sp>
      <p:sp>
        <p:nvSpPr>
          <p:cNvPr id="35" name="TextBox 34">
            <a:extLst>
              <a:ext uri="{FF2B5EF4-FFF2-40B4-BE49-F238E27FC236}">
                <a16:creationId xmlns:a16="http://schemas.microsoft.com/office/drawing/2014/main" id="{9526FFB2-AA74-BD6B-E235-4457F9A4F5ED}"/>
              </a:ext>
            </a:extLst>
          </p:cNvPr>
          <p:cNvSpPr txBox="1"/>
          <p:nvPr/>
        </p:nvSpPr>
        <p:spPr>
          <a:xfrm>
            <a:off x="9958551" y="3774476"/>
            <a:ext cx="1571306" cy="584775"/>
          </a:xfrm>
          <a:prstGeom prst="rect">
            <a:avLst/>
          </a:prstGeom>
          <a:noFill/>
        </p:spPr>
        <p:txBody>
          <a:bodyPr wrap="square" rtlCol="0">
            <a:spAutoFit/>
          </a:bodyPr>
          <a:lstStyle/>
          <a:p>
            <a:r>
              <a:rPr lang="en-US" sz="1600" dirty="0"/>
              <a:t>Effective noise filtration</a:t>
            </a:r>
          </a:p>
        </p:txBody>
      </p:sp>
      <p:pic>
        <p:nvPicPr>
          <p:cNvPr id="36" name="Picture 35" descr="A diagram of a frequency response&#10;&#10;Description automatically generated">
            <a:extLst>
              <a:ext uri="{FF2B5EF4-FFF2-40B4-BE49-F238E27FC236}">
                <a16:creationId xmlns:a16="http://schemas.microsoft.com/office/drawing/2014/main" id="{594532E8-30E5-8BA6-A1DE-69D8FD00AE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9465" y="4882199"/>
            <a:ext cx="2443325" cy="1832494"/>
          </a:xfrm>
          <a:prstGeom prst="rect">
            <a:avLst/>
          </a:prstGeom>
        </p:spPr>
      </p:pic>
      <p:pic>
        <p:nvPicPr>
          <p:cNvPr id="37" name="Picture 36" descr="A graph of a function&#10;&#10;Description automatically generated">
            <a:extLst>
              <a:ext uri="{FF2B5EF4-FFF2-40B4-BE49-F238E27FC236}">
                <a16:creationId xmlns:a16="http://schemas.microsoft.com/office/drawing/2014/main" id="{4D103E66-4F99-AB3A-C4A5-0332B80725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62105" y="4786485"/>
            <a:ext cx="2602010" cy="1951508"/>
          </a:xfrm>
          <a:prstGeom prst="rect">
            <a:avLst/>
          </a:prstGeom>
        </p:spPr>
      </p:pic>
    </p:spTree>
    <p:extLst>
      <p:ext uri="{BB962C8B-B14F-4D97-AF65-F5344CB8AC3E}">
        <p14:creationId xmlns:p14="http://schemas.microsoft.com/office/powerpoint/2010/main" val="41319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4" grpId="0"/>
      <p:bldP spid="18" grpId="0"/>
      <p:bldP spid="25" grpId="0"/>
      <p:bldP spid="28" grpId="0"/>
      <p:bldP spid="33"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97670A-E2C3-ED7E-7857-709B9EF3295E}"/>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7CAC88B3-DCF0-AA89-E716-7D87CC5FB63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7B3C55C8-4284-D549-8F38-A1A97D5DE95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457AC0B8-3C5E-39C3-BDB1-672B1415839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7082B77-630B-4835-0E6E-1200F1123AEE}"/>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solidFill>
              </a:rPr>
              <a:t>Present – PhD in Computational Neuroscience</a:t>
            </a:r>
            <a:endParaRPr lang="en-DE" sz="3600" b="1" dirty="0">
              <a:solidFill>
                <a:schemeClr val="tx1"/>
              </a:solidFill>
            </a:endParaRPr>
          </a:p>
        </p:txBody>
      </p:sp>
      <p:cxnSp>
        <p:nvCxnSpPr>
          <p:cNvPr id="14" name="Straight Connector 13">
            <a:extLst>
              <a:ext uri="{FF2B5EF4-FFF2-40B4-BE49-F238E27FC236}">
                <a16:creationId xmlns:a16="http://schemas.microsoft.com/office/drawing/2014/main" id="{3A9A581F-2D16-5387-3379-2F16F9CBB5C4}"/>
              </a:ext>
            </a:extLst>
          </p:cNvPr>
          <p:cNvCxnSpPr>
            <a:cxnSpLocks/>
          </p:cNvCxnSpPr>
          <p:nvPr/>
        </p:nvCxnSpPr>
        <p:spPr>
          <a:xfrm flipH="1">
            <a:off x="4903986" y="1217626"/>
            <a:ext cx="6323" cy="56277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1EEC15-A76E-053D-F9C8-6E81BBBF1959}"/>
              </a:ext>
            </a:extLst>
          </p:cNvPr>
          <p:cNvSpPr txBox="1"/>
          <p:nvPr/>
        </p:nvSpPr>
        <p:spPr>
          <a:xfrm>
            <a:off x="-166379" y="843013"/>
            <a:ext cx="4409072"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Main Objectives</a:t>
            </a:r>
            <a:endParaRPr lang="en-DE" sz="2400" b="1" u="sng"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DAB2229D-82E0-E344-1EA5-81CB7AFB2E8B}"/>
              </a:ext>
            </a:extLst>
          </p:cNvPr>
          <p:cNvSpPr txBox="1"/>
          <p:nvPr/>
        </p:nvSpPr>
        <p:spPr>
          <a:xfrm>
            <a:off x="7253931" y="938513"/>
            <a:ext cx="3145100" cy="461665"/>
          </a:xfrm>
          <a:prstGeom prst="rect">
            <a:avLst/>
          </a:prstGeom>
          <a:noFill/>
        </p:spPr>
        <p:txBody>
          <a:bodyPr wrap="square">
            <a:spAutoFit/>
          </a:bodyPr>
          <a:lstStyle/>
          <a:p>
            <a:pPr algn="ctr"/>
            <a:r>
              <a:rPr lang="en-US" sz="2400" b="1" u="sng" dirty="0">
                <a:latin typeface="Calibri" panose="020F0502020204030204" pitchFamily="34" charset="0"/>
                <a:cs typeface="Calibri" panose="020F0502020204030204" pitchFamily="34" charset="0"/>
              </a:rPr>
              <a:t>How do we study it?</a:t>
            </a:r>
            <a:endParaRPr lang="en-DE" sz="2400" b="1" u="sng"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4833CD6F-D1C3-5BF3-D36D-A6089ED52F9F}"/>
              </a:ext>
            </a:extLst>
          </p:cNvPr>
          <p:cNvSpPr>
            <a:spLocks noGrp="1"/>
          </p:cNvSpPr>
          <p:nvPr>
            <p:ph type="dt" sz="half" idx="10"/>
          </p:nvPr>
        </p:nvSpPr>
        <p:spPr/>
        <p:txBody>
          <a:bodyPr/>
          <a:lstStyle/>
          <a:p>
            <a:fld id="{CC1C68D8-D5D8-4C68-80B6-9C3B8B57E96D}" type="datetime8">
              <a:rPr lang="en-DE" smtClean="0"/>
              <a:t>5/13/24 1:56 PM</a:t>
            </a:fld>
            <a:endParaRPr lang="en-DE"/>
          </a:p>
        </p:txBody>
      </p:sp>
      <p:sp>
        <p:nvSpPr>
          <p:cNvPr id="5" name="Slide Number Placeholder 4">
            <a:extLst>
              <a:ext uri="{FF2B5EF4-FFF2-40B4-BE49-F238E27FC236}">
                <a16:creationId xmlns:a16="http://schemas.microsoft.com/office/drawing/2014/main" id="{2D26674C-B937-73A6-F1D4-182DE657AEE7}"/>
              </a:ext>
            </a:extLst>
          </p:cNvPr>
          <p:cNvSpPr>
            <a:spLocks noGrp="1"/>
          </p:cNvSpPr>
          <p:nvPr>
            <p:ph type="sldNum" sz="quarter" idx="12"/>
          </p:nvPr>
        </p:nvSpPr>
        <p:spPr/>
        <p:txBody>
          <a:bodyPr/>
          <a:lstStyle/>
          <a:p>
            <a:fld id="{8D002933-DA69-4593-A8BE-46BA8199777B}" type="slidenum">
              <a:rPr lang="en-DE" smtClean="0"/>
              <a:t>28</a:t>
            </a:fld>
            <a:endParaRPr lang="en-DE"/>
          </a:p>
        </p:txBody>
      </p:sp>
      <p:sp>
        <p:nvSpPr>
          <p:cNvPr id="26" name="TextBox 25">
            <a:extLst>
              <a:ext uri="{FF2B5EF4-FFF2-40B4-BE49-F238E27FC236}">
                <a16:creationId xmlns:a16="http://schemas.microsoft.com/office/drawing/2014/main" id="{1DB58A6D-95ED-E967-0EBE-154A70E00505}"/>
              </a:ext>
            </a:extLst>
          </p:cNvPr>
          <p:cNvSpPr txBox="1"/>
          <p:nvPr/>
        </p:nvSpPr>
        <p:spPr>
          <a:xfrm>
            <a:off x="-55193" y="1455064"/>
            <a:ext cx="4409072" cy="423514"/>
          </a:xfrm>
          <a:prstGeom prst="rect">
            <a:avLst/>
          </a:prstGeom>
          <a:noFill/>
        </p:spPr>
        <p:txBody>
          <a:bodyPr wrap="square">
            <a:spAutoFit/>
          </a:bodyPr>
          <a:lstStyle/>
          <a:p>
            <a:pPr algn="just">
              <a:lnSpc>
                <a:spcPct val="150000"/>
              </a:lnSpc>
              <a:tabLst>
                <a:tab pos="457200" algn="l"/>
              </a:tabLst>
            </a:pPr>
            <a:r>
              <a:rPr lang="en-US" sz="1600" b="1" kern="0" dirty="0">
                <a:latin typeface="Calibri" panose="020F0502020204030204" pitchFamily="34" charset="0"/>
                <a:ea typeface="Times New Roman" panose="02020603050405020304" pitchFamily="18" charset="0"/>
                <a:cs typeface="Calibri" panose="020F0502020204030204" pitchFamily="34" charset="0"/>
              </a:rPr>
              <a:t>1. Temporal Dynamics of Sensory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C4288680-3260-FF93-EAEC-0E5CF9071AB3}"/>
              </a:ext>
            </a:extLst>
          </p:cNvPr>
          <p:cNvSpPr txBox="1"/>
          <p:nvPr/>
        </p:nvSpPr>
        <p:spPr>
          <a:xfrm>
            <a:off x="-7331" y="3333734"/>
            <a:ext cx="3862253"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2. Noise Invariant Representation of Sound Sequences</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E6D56F5-7416-382D-02F8-F111B77509F8}"/>
              </a:ext>
            </a:extLst>
          </p:cNvPr>
          <p:cNvSpPr txBox="1"/>
          <p:nvPr/>
        </p:nvSpPr>
        <p:spPr>
          <a:xfrm>
            <a:off x="-2059" y="4742825"/>
            <a:ext cx="3768752"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3. Cortico-Collicular Interactions in Auditory Learning and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5026969C-D00F-4D03-6A64-ABA550EAF1D3}"/>
              </a:ext>
            </a:extLst>
          </p:cNvPr>
          <p:cNvSpPr txBox="1"/>
          <p:nvPr/>
        </p:nvSpPr>
        <p:spPr>
          <a:xfrm>
            <a:off x="5220852" y="1556457"/>
            <a:ext cx="3146439" cy="369332"/>
          </a:xfrm>
          <a:prstGeom prst="rect">
            <a:avLst/>
          </a:prstGeom>
          <a:noFill/>
        </p:spPr>
        <p:txBody>
          <a:bodyPr wrap="none" rtlCol="0">
            <a:spAutoFit/>
          </a:bodyPr>
          <a:lstStyle/>
          <a:p>
            <a:r>
              <a:rPr lang="en-US" u="sng" dirty="0"/>
              <a:t>Neural data analysis (IC and A1)</a:t>
            </a:r>
          </a:p>
        </p:txBody>
      </p:sp>
      <p:sp>
        <p:nvSpPr>
          <p:cNvPr id="38" name="TextBox 37">
            <a:extLst>
              <a:ext uri="{FF2B5EF4-FFF2-40B4-BE49-F238E27FC236}">
                <a16:creationId xmlns:a16="http://schemas.microsoft.com/office/drawing/2014/main" id="{B75E2DC0-3035-FB22-5135-323ACF687A75}"/>
              </a:ext>
            </a:extLst>
          </p:cNvPr>
          <p:cNvSpPr txBox="1"/>
          <p:nvPr/>
        </p:nvSpPr>
        <p:spPr>
          <a:xfrm>
            <a:off x="5220852" y="2060374"/>
            <a:ext cx="3585938" cy="880369"/>
          </a:xfrm>
          <a:prstGeom prst="rect">
            <a:avLst/>
          </a:prstGeom>
          <a:noFill/>
        </p:spPr>
        <p:txBody>
          <a:bodyPr wrap="square" rtlCol="0">
            <a:spAutoFit/>
          </a:bodyPr>
          <a:lstStyle/>
          <a:p>
            <a:pPr>
              <a:lnSpc>
                <a:spcPct val="150000"/>
              </a:lnSpc>
            </a:pPr>
            <a:r>
              <a:rPr lang="en-US" dirty="0"/>
              <a:t>Spike sorting and Dimensionality reduction techniques (</a:t>
            </a:r>
            <a:r>
              <a:rPr lang="en-US" dirty="0" err="1"/>
              <a:t>eg.</a:t>
            </a:r>
            <a:r>
              <a:rPr lang="en-US" dirty="0"/>
              <a:t>, PCA)</a:t>
            </a:r>
          </a:p>
        </p:txBody>
      </p:sp>
      <p:sp>
        <p:nvSpPr>
          <p:cNvPr id="42" name="TextBox 41">
            <a:extLst>
              <a:ext uri="{FF2B5EF4-FFF2-40B4-BE49-F238E27FC236}">
                <a16:creationId xmlns:a16="http://schemas.microsoft.com/office/drawing/2014/main" id="{D65FA158-125E-2AA8-2ADE-FE3FCEC7B7BB}"/>
              </a:ext>
            </a:extLst>
          </p:cNvPr>
          <p:cNvSpPr txBox="1"/>
          <p:nvPr/>
        </p:nvSpPr>
        <p:spPr>
          <a:xfrm>
            <a:off x="30133" y="2080820"/>
            <a:ext cx="4312119" cy="954107"/>
          </a:xfrm>
          <a:prstGeom prst="rect">
            <a:avLst/>
          </a:prstGeom>
          <a:noFill/>
        </p:spPr>
        <p:txBody>
          <a:bodyPr wrap="square">
            <a:spAutoFit/>
          </a:bodyPr>
          <a:lstStyle/>
          <a:p>
            <a:pPr algn="just"/>
            <a:r>
              <a:rPr lang="en-US" sz="1400" dirty="0">
                <a:solidFill>
                  <a:srgbClr val="FF0000"/>
                </a:solidFill>
              </a:rPr>
              <a:t>How are individual tones, when repeated in a specific sequence, initially represented in the auditory system, and how does this representation evolve as they are integrated into a cohesive sound sequence over time?</a:t>
            </a:r>
          </a:p>
        </p:txBody>
      </p:sp>
      <p:sp>
        <p:nvSpPr>
          <p:cNvPr id="45" name="TextBox 44">
            <a:extLst>
              <a:ext uri="{FF2B5EF4-FFF2-40B4-BE49-F238E27FC236}">
                <a16:creationId xmlns:a16="http://schemas.microsoft.com/office/drawing/2014/main" id="{A72C9AF9-1910-786D-A468-4F947950CB16}"/>
              </a:ext>
            </a:extLst>
          </p:cNvPr>
          <p:cNvSpPr txBox="1"/>
          <p:nvPr/>
        </p:nvSpPr>
        <p:spPr>
          <a:xfrm>
            <a:off x="-31196" y="3945122"/>
            <a:ext cx="3916990" cy="738664"/>
          </a:xfrm>
          <a:prstGeom prst="rect">
            <a:avLst/>
          </a:prstGeom>
          <a:noFill/>
        </p:spPr>
        <p:txBody>
          <a:bodyPr wrap="square">
            <a:spAutoFit/>
          </a:bodyPr>
          <a:lstStyle/>
          <a:p>
            <a:pPr algn="just"/>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How is the representation of sound sequences maintained stably in the IC and AC while selectively attenuating the representation of noise?</a:t>
            </a:r>
            <a:endParaRPr lang="en-US" sz="1400" dirty="0">
              <a:solidFill>
                <a:srgbClr val="FF0000"/>
              </a:solidFill>
            </a:endParaRPr>
          </a:p>
        </p:txBody>
      </p:sp>
      <p:sp>
        <p:nvSpPr>
          <p:cNvPr id="47" name="TextBox 46">
            <a:extLst>
              <a:ext uri="{FF2B5EF4-FFF2-40B4-BE49-F238E27FC236}">
                <a16:creationId xmlns:a16="http://schemas.microsoft.com/office/drawing/2014/main" id="{E0917FA6-4449-89B8-8331-B01A20D47D73}"/>
              </a:ext>
            </a:extLst>
          </p:cNvPr>
          <p:cNvSpPr txBox="1"/>
          <p:nvPr/>
        </p:nvSpPr>
        <p:spPr>
          <a:xfrm>
            <a:off x="-7331" y="5316915"/>
            <a:ext cx="3815679" cy="738664"/>
          </a:xfrm>
          <a:prstGeom prst="rect">
            <a:avLst/>
          </a:prstGeom>
          <a:noFill/>
        </p:spPr>
        <p:txBody>
          <a:bodyPr wrap="square">
            <a:spAutoFit/>
          </a:bodyPr>
          <a:lstStyle/>
          <a:p>
            <a:pPr algn="just"/>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In what ways do cortico-collicular interactions influence the learning and representation of auditory sequences? </a:t>
            </a:r>
            <a:endParaRPr lang="en-US" sz="1400" dirty="0">
              <a:solidFill>
                <a:srgbClr val="FF0000"/>
              </a:solidFill>
            </a:endParaRPr>
          </a:p>
        </p:txBody>
      </p:sp>
      <p:sp>
        <p:nvSpPr>
          <p:cNvPr id="48" name="TextBox 47">
            <a:extLst>
              <a:ext uri="{FF2B5EF4-FFF2-40B4-BE49-F238E27FC236}">
                <a16:creationId xmlns:a16="http://schemas.microsoft.com/office/drawing/2014/main" id="{1A54A0A8-1C69-F92F-D711-91D83E0BDF9F}"/>
              </a:ext>
            </a:extLst>
          </p:cNvPr>
          <p:cNvSpPr txBox="1"/>
          <p:nvPr/>
        </p:nvSpPr>
        <p:spPr>
          <a:xfrm>
            <a:off x="9117334" y="1543825"/>
            <a:ext cx="2563394" cy="369332"/>
          </a:xfrm>
          <a:prstGeom prst="rect">
            <a:avLst/>
          </a:prstGeom>
          <a:noFill/>
        </p:spPr>
        <p:txBody>
          <a:bodyPr wrap="none" rtlCol="0">
            <a:spAutoFit/>
          </a:bodyPr>
          <a:lstStyle/>
          <a:p>
            <a:r>
              <a:rPr lang="en-US" u="sng" dirty="0"/>
              <a:t>Computational modelling</a:t>
            </a:r>
          </a:p>
        </p:txBody>
      </p:sp>
      <p:sp>
        <p:nvSpPr>
          <p:cNvPr id="49" name="TextBox 48">
            <a:extLst>
              <a:ext uri="{FF2B5EF4-FFF2-40B4-BE49-F238E27FC236}">
                <a16:creationId xmlns:a16="http://schemas.microsoft.com/office/drawing/2014/main" id="{036597C7-773F-D09C-ACE5-26E85CC1DE03}"/>
              </a:ext>
            </a:extLst>
          </p:cNvPr>
          <p:cNvSpPr txBox="1"/>
          <p:nvPr/>
        </p:nvSpPr>
        <p:spPr>
          <a:xfrm>
            <a:off x="8826481" y="1989084"/>
            <a:ext cx="3585938" cy="923330"/>
          </a:xfrm>
          <a:prstGeom prst="rect">
            <a:avLst/>
          </a:prstGeom>
          <a:noFill/>
        </p:spPr>
        <p:txBody>
          <a:bodyPr wrap="square" rtlCol="0">
            <a:spAutoFit/>
          </a:bodyPr>
          <a:lstStyle/>
          <a:p>
            <a:r>
              <a:rPr lang="en-US" dirty="0"/>
              <a:t>Train an autoencoder RNN on the sound evoked neural responses within IC and A1</a:t>
            </a:r>
          </a:p>
        </p:txBody>
      </p:sp>
      <p:sp>
        <p:nvSpPr>
          <p:cNvPr id="50" name="TextBox 49">
            <a:extLst>
              <a:ext uri="{FF2B5EF4-FFF2-40B4-BE49-F238E27FC236}">
                <a16:creationId xmlns:a16="http://schemas.microsoft.com/office/drawing/2014/main" id="{976F1B29-7594-E209-5623-6E39834590C4}"/>
              </a:ext>
            </a:extLst>
          </p:cNvPr>
          <p:cNvSpPr txBox="1"/>
          <p:nvPr/>
        </p:nvSpPr>
        <p:spPr>
          <a:xfrm>
            <a:off x="8826481" y="3035775"/>
            <a:ext cx="3585938" cy="1200329"/>
          </a:xfrm>
          <a:prstGeom prst="rect">
            <a:avLst/>
          </a:prstGeom>
          <a:noFill/>
        </p:spPr>
        <p:txBody>
          <a:bodyPr wrap="square" rtlCol="0">
            <a:spAutoFit/>
          </a:bodyPr>
          <a:lstStyle/>
          <a:p>
            <a:r>
              <a:rPr lang="en-US" dirty="0"/>
              <a:t>Dynamical systems analysis on the trained RNN - </a:t>
            </a:r>
            <a:r>
              <a:rPr lang="en-US" b="1" dirty="0"/>
              <a:t>Latent State Representation</a:t>
            </a:r>
            <a:r>
              <a:rPr lang="en-US" dirty="0"/>
              <a:t> and </a:t>
            </a:r>
            <a:r>
              <a:rPr lang="en-US" b="1" dirty="0"/>
              <a:t>stability analysis</a:t>
            </a:r>
          </a:p>
        </p:txBody>
      </p:sp>
      <p:sp>
        <p:nvSpPr>
          <p:cNvPr id="12" name="TextBox 11">
            <a:extLst>
              <a:ext uri="{FF2B5EF4-FFF2-40B4-BE49-F238E27FC236}">
                <a16:creationId xmlns:a16="http://schemas.microsoft.com/office/drawing/2014/main" id="{F6548083-6C08-CD95-32FA-C4D4A98083BA}"/>
              </a:ext>
            </a:extLst>
          </p:cNvPr>
          <p:cNvSpPr txBox="1"/>
          <p:nvPr/>
        </p:nvSpPr>
        <p:spPr>
          <a:xfrm>
            <a:off x="5220852" y="3226943"/>
            <a:ext cx="2097862" cy="1295868"/>
          </a:xfrm>
          <a:prstGeom prst="rect">
            <a:avLst/>
          </a:prstGeom>
          <a:noFill/>
        </p:spPr>
        <p:txBody>
          <a:bodyPr wrap="square" rtlCol="0">
            <a:spAutoFit/>
          </a:bodyPr>
          <a:lstStyle/>
          <a:p>
            <a:pPr>
              <a:lnSpc>
                <a:spcPct val="150000"/>
              </a:lnSpc>
            </a:pPr>
            <a:r>
              <a:rPr lang="en-US" dirty="0"/>
              <a:t>Cross correlation</a:t>
            </a:r>
          </a:p>
          <a:p>
            <a:pPr>
              <a:lnSpc>
                <a:spcPct val="150000"/>
              </a:lnSpc>
            </a:pPr>
            <a:r>
              <a:rPr lang="en-US" dirty="0"/>
              <a:t>Granger Causality</a:t>
            </a:r>
          </a:p>
          <a:p>
            <a:pPr>
              <a:lnSpc>
                <a:spcPct val="150000"/>
              </a:lnSpc>
            </a:pPr>
            <a:r>
              <a:rPr lang="en-US" dirty="0"/>
              <a:t>Phase coherence</a:t>
            </a:r>
          </a:p>
        </p:txBody>
      </p:sp>
      <p:sp>
        <p:nvSpPr>
          <p:cNvPr id="13" name="TextBox 12">
            <a:extLst>
              <a:ext uri="{FF2B5EF4-FFF2-40B4-BE49-F238E27FC236}">
                <a16:creationId xmlns:a16="http://schemas.microsoft.com/office/drawing/2014/main" id="{839F457E-0AEC-1934-BA66-551FF107754F}"/>
              </a:ext>
            </a:extLst>
          </p:cNvPr>
          <p:cNvSpPr txBox="1"/>
          <p:nvPr/>
        </p:nvSpPr>
        <p:spPr>
          <a:xfrm>
            <a:off x="8806791" y="4434960"/>
            <a:ext cx="3385210" cy="923330"/>
          </a:xfrm>
          <a:prstGeom prst="rect">
            <a:avLst/>
          </a:prstGeom>
          <a:noFill/>
        </p:spPr>
        <p:txBody>
          <a:bodyPr wrap="square" rtlCol="0">
            <a:spAutoFit/>
          </a:bodyPr>
          <a:lstStyle/>
          <a:p>
            <a:r>
              <a:rPr lang="en-US" dirty="0"/>
              <a:t>Network model between IC and A1 – study the effect of </a:t>
            </a:r>
            <a:r>
              <a:rPr lang="en-US" dirty="0" err="1"/>
              <a:t>corticial</a:t>
            </a:r>
            <a:r>
              <a:rPr lang="en-US" dirty="0"/>
              <a:t> inhibition on IC </a:t>
            </a:r>
          </a:p>
        </p:txBody>
      </p:sp>
    </p:spTree>
    <p:extLst>
      <p:ext uri="{BB962C8B-B14F-4D97-AF65-F5344CB8AC3E}">
        <p14:creationId xmlns:p14="http://schemas.microsoft.com/office/powerpoint/2010/main" val="171899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6" grpId="0"/>
      <p:bldP spid="29" grpId="0"/>
      <p:bldP spid="31" grpId="0"/>
      <p:bldP spid="35" grpId="0"/>
      <p:bldP spid="38" grpId="0"/>
      <p:bldP spid="42" grpId="0"/>
      <p:bldP spid="45" grpId="0"/>
      <p:bldP spid="47" grpId="0"/>
      <p:bldP spid="48" grpId="0"/>
      <p:bldP spid="49" grpId="0"/>
      <p:bldP spid="50"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8C00F0D-7E6C-516D-72BC-0401D7312330}"/>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7F486041-FBB1-4594-E5BD-AF3579BAFF25}"/>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00067187-E1E3-B876-824C-339FF785B37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716D3C5D-2D0B-DF8C-E91A-C2D8C55C05D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DFE03E8F-89B4-8F03-5CBC-56951E29144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solidFill>
              </a:rPr>
              <a:t>Present – PhD in Computational Neuroscience</a:t>
            </a:r>
            <a:endParaRPr lang="en-DE" sz="3600" dirty="0">
              <a:solidFill>
                <a:schemeClr val="tx1"/>
              </a:solidFill>
            </a:endParaRPr>
          </a:p>
        </p:txBody>
      </p:sp>
      <p:cxnSp>
        <p:nvCxnSpPr>
          <p:cNvPr id="14" name="Straight Connector 13">
            <a:extLst>
              <a:ext uri="{FF2B5EF4-FFF2-40B4-BE49-F238E27FC236}">
                <a16:creationId xmlns:a16="http://schemas.microsoft.com/office/drawing/2014/main" id="{8E73B88E-0AA0-E1CF-3839-7FA2C3B9E727}"/>
              </a:ext>
            </a:extLst>
          </p:cNvPr>
          <p:cNvCxnSpPr>
            <a:cxnSpLocks/>
          </p:cNvCxnSpPr>
          <p:nvPr/>
        </p:nvCxnSpPr>
        <p:spPr>
          <a:xfrm flipH="1">
            <a:off x="3803949"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A6164-DA1A-34F7-AD0B-9120D648342C}"/>
              </a:ext>
            </a:extLst>
          </p:cNvPr>
          <p:cNvCxnSpPr>
            <a:cxnSpLocks/>
          </p:cNvCxnSpPr>
          <p:nvPr/>
        </p:nvCxnSpPr>
        <p:spPr>
          <a:xfrm>
            <a:off x="8303312" y="746810"/>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74B1F7-4A5E-E7EA-7E56-AA363EE5E628}"/>
              </a:ext>
            </a:extLst>
          </p:cNvPr>
          <p:cNvSpPr txBox="1"/>
          <p:nvPr/>
        </p:nvSpPr>
        <p:spPr>
          <a:xfrm>
            <a:off x="152682" y="839167"/>
            <a:ext cx="3156594" cy="369332"/>
          </a:xfrm>
          <a:prstGeom prst="rect">
            <a:avLst/>
          </a:prstGeom>
          <a:noFill/>
        </p:spPr>
        <p:txBody>
          <a:bodyPr wrap="square">
            <a:spAutoFit/>
          </a:bodyPr>
          <a:lstStyle/>
          <a:p>
            <a:pPr algn="ctr"/>
            <a:r>
              <a:rPr lang="en-US" sz="1800" b="1" u="sng" dirty="0">
                <a:latin typeface="Calibri" panose="020F0502020204030204" pitchFamily="34" charset="0"/>
                <a:cs typeface="Calibri" panose="020F0502020204030204" pitchFamily="34" charset="0"/>
              </a:rPr>
              <a:t>Background</a:t>
            </a:r>
            <a:endParaRPr lang="en-DE" b="1" u="sng"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11AE0066-5C73-A70A-62E6-9EE0FF32D8B7}"/>
              </a:ext>
            </a:extLst>
          </p:cNvPr>
          <p:cNvSpPr txBox="1"/>
          <p:nvPr/>
        </p:nvSpPr>
        <p:spPr>
          <a:xfrm>
            <a:off x="3785799" y="871041"/>
            <a:ext cx="4409072" cy="369332"/>
          </a:xfrm>
          <a:prstGeom prst="rect">
            <a:avLst/>
          </a:prstGeom>
          <a:noFill/>
        </p:spPr>
        <p:txBody>
          <a:bodyPr wrap="square">
            <a:spAutoFit/>
          </a:bodyPr>
          <a:lstStyle/>
          <a:p>
            <a:pPr algn="ctr"/>
            <a:r>
              <a:rPr lang="en-US" sz="1800" b="1" u="sng" dirty="0">
                <a:latin typeface="Calibri" panose="020F0502020204030204" pitchFamily="34" charset="0"/>
                <a:cs typeface="Calibri" panose="020F0502020204030204" pitchFamily="34" charset="0"/>
              </a:rPr>
              <a:t>Main Objectives</a:t>
            </a:r>
            <a:endParaRPr lang="en-DE" b="1" u="sng"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7558E77-A317-5967-DCC8-948E306F8BFF}"/>
              </a:ext>
            </a:extLst>
          </p:cNvPr>
          <p:cNvSpPr txBox="1"/>
          <p:nvPr/>
        </p:nvSpPr>
        <p:spPr>
          <a:xfrm>
            <a:off x="8805656" y="861861"/>
            <a:ext cx="3145100" cy="353943"/>
          </a:xfrm>
          <a:prstGeom prst="rect">
            <a:avLst/>
          </a:prstGeom>
          <a:noFill/>
        </p:spPr>
        <p:txBody>
          <a:bodyPr wrap="square">
            <a:spAutoFit/>
          </a:bodyPr>
          <a:lstStyle/>
          <a:p>
            <a:pPr algn="ctr"/>
            <a:r>
              <a:rPr lang="en-US" sz="1700" b="1" u="sng" dirty="0">
                <a:latin typeface="Calibri" panose="020F0502020204030204" pitchFamily="34" charset="0"/>
                <a:cs typeface="Calibri" panose="020F0502020204030204" pitchFamily="34" charset="0"/>
              </a:rPr>
              <a:t>How do we study it?</a:t>
            </a:r>
            <a:endParaRPr lang="en-DE" sz="1700" b="1" u="sng"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B2F8F4A2-8129-68BB-AEFD-A448999734D8}"/>
              </a:ext>
            </a:extLst>
          </p:cNvPr>
          <p:cNvSpPr>
            <a:spLocks noGrp="1"/>
          </p:cNvSpPr>
          <p:nvPr>
            <p:ph type="dt" sz="half" idx="10"/>
          </p:nvPr>
        </p:nvSpPr>
        <p:spPr/>
        <p:txBody>
          <a:bodyPr/>
          <a:lstStyle/>
          <a:p>
            <a:fld id="{CC1C68D8-D5D8-4C68-80B6-9C3B8B57E96D}" type="datetime8">
              <a:rPr lang="en-DE" smtClean="0"/>
              <a:t>5/13/24 1:56 PM</a:t>
            </a:fld>
            <a:endParaRPr lang="en-DE"/>
          </a:p>
        </p:txBody>
      </p:sp>
      <p:sp>
        <p:nvSpPr>
          <p:cNvPr id="5" name="Slide Number Placeholder 4">
            <a:extLst>
              <a:ext uri="{FF2B5EF4-FFF2-40B4-BE49-F238E27FC236}">
                <a16:creationId xmlns:a16="http://schemas.microsoft.com/office/drawing/2014/main" id="{6A2346A5-6CDA-0272-D096-20FE87F2A963}"/>
              </a:ext>
            </a:extLst>
          </p:cNvPr>
          <p:cNvSpPr>
            <a:spLocks noGrp="1"/>
          </p:cNvSpPr>
          <p:nvPr>
            <p:ph type="sldNum" sz="quarter" idx="12"/>
          </p:nvPr>
        </p:nvSpPr>
        <p:spPr/>
        <p:txBody>
          <a:bodyPr/>
          <a:lstStyle/>
          <a:p>
            <a:fld id="{8D002933-DA69-4593-A8BE-46BA8199777B}" type="slidenum">
              <a:rPr lang="en-DE" smtClean="0"/>
              <a:t>29</a:t>
            </a:fld>
            <a:endParaRPr lang="en-DE"/>
          </a:p>
        </p:txBody>
      </p:sp>
      <p:sp>
        <p:nvSpPr>
          <p:cNvPr id="26" name="TextBox 25">
            <a:extLst>
              <a:ext uri="{FF2B5EF4-FFF2-40B4-BE49-F238E27FC236}">
                <a16:creationId xmlns:a16="http://schemas.microsoft.com/office/drawing/2014/main" id="{5024D872-0658-E377-46CE-65DB819025C7}"/>
              </a:ext>
            </a:extLst>
          </p:cNvPr>
          <p:cNvSpPr txBox="1"/>
          <p:nvPr/>
        </p:nvSpPr>
        <p:spPr>
          <a:xfrm>
            <a:off x="3851564" y="1373755"/>
            <a:ext cx="4343307" cy="423514"/>
          </a:xfrm>
          <a:prstGeom prst="rect">
            <a:avLst/>
          </a:prstGeom>
          <a:noFill/>
        </p:spPr>
        <p:txBody>
          <a:bodyPr wrap="square">
            <a:spAutoFit/>
          </a:bodyPr>
          <a:lstStyle/>
          <a:p>
            <a:pPr algn="just">
              <a:lnSpc>
                <a:spcPct val="150000"/>
              </a:lnSpc>
              <a:tabLst>
                <a:tab pos="457200" algn="l"/>
              </a:tabLst>
            </a:pPr>
            <a:r>
              <a:rPr lang="en-US" sz="1600" b="1" kern="0" dirty="0">
                <a:latin typeface="Calibri" panose="020F0502020204030204" pitchFamily="34" charset="0"/>
                <a:ea typeface="Times New Roman" panose="02020603050405020304" pitchFamily="18" charset="0"/>
                <a:cs typeface="Calibri" panose="020F0502020204030204" pitchFamily="34" charset="0"/>
              </a:rPr>
              <a:t>1. Temporal Dynamics of Sensory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60A9F0A2-CB89-BF6F-71F8-134EE5EF0DF2}"/>
              </a:ext>
            </a:extLst>
          </p:cNvPr>
          <p:cNvSpPr txBox="1"/>
          <p:nvPr/>
        </p:nvSpPr>
        <p:spPr>
          <a:xfrm>
            <a:off x="3911097" y="3023472"/>
            <a:ext cx="4343307"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2. Noise Invariant Representation of Sound Sequences</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637040CA-8751-97C9-09E7-650FB238C4F3}"/>
              </a:ext>
            </a:extLst>
          </p:cNvPr>
          <p:cNvSpPr txBox="1"/>
          <p:nvPr/>
        </p:nvSpPr>
        <p:spPr>
          <a:xfrm>
            <a:off x="3875334" y="4533824"/>
            <a:ext cx="4427978"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3. Cortico-Collicular Interactions in Auditory Learning and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D5C0A01E-3655-ABA1-61CA-08B4CACD1032}"/>
              </a:ext>
            </a:extLst>
          </p:cNvPr>
          <p:cNvSpPr txBox="1"/>
          <p:nvPr/>
        </p:nvSpPr>
        <p:spPr>
          <a:xfrm>
            <a:off x="8802329" y="1334342"/>
            <a:ext cx="3146439" cy="369332"/>
          </a:xfrm>
          <a:prstGeom prst="rect">
            <a:avLst/>
          </a:prstGeom>
          <a:noFill/>
        </p:spPr>
        <p:txBody>
          <a:bodyPr wrap="none" rtlCol="0">
            <a:spAutoFit/>
          </a:bodyPr>
          <a:lstStyle/>
          <a:p>
            <a:r>
              <a:rPr lang="en-US" u="sng" dirty="0"/>
              <a:t>Neural data analysis (IC and A1)</a:t>
            </a:r>
          </a:p>
        </p:txBody>
      </p:sp>
      <p:sp>
        <p:nvSpPr>
          <p:cNvPr id="38" name="TextBox 37">
            <a:extLst>
              <a:ext uri="{FF2B5EF4-FFF2-40B4-BE49-F238E27FC236}">
                <a16:creationId xmlns:a16="http://schemas.microsoft.com/office/drawing/2014/main" id="{4E5EF452-B6CA-B72D-F829-D05FEEDB3FE9}"/>
              </a:ext>
            </a:extLst>
          </p:cNvPr>
          <p:cNvSpPr txBox="1"/>
          <p:nvPr/>
        </p:nvSpPr>
        <p:spPr>
          <a:xfrm>
            <a:off x="8798941" y="1846870"/>
            <a:ext cx="3585938" cy="646331"/>
          </a:xfrm>
          <a:prstGeom prst="rect">
            <a:avLst/>
          </a:prstGeom>
          <a:noFill/>
        </p:spPr>
        <p:txBody>
          <a:bodyPr wrap="square" rtlCol="0">
            <a:spAutoFit/>
          </a:bodyPr>
          <a:lstStyle/>
          <a:p>
            <a:r>
              <a:rPr lang="en-US" dirty="0"/>
              <a:t>Spike sorting and Dimensionality reduction techniques (PCA)</a:t>
            </a:r>
          </a:p>
        </p:txBody>
      </p:sp>
      <p:sp>
        <p:nvSpPr>
          <p:cNvPr id="42" name="TextBox 41">
            <a:extLst>
              <a:ext uri="{FF2B5EF4-FFF2-40B4-BE49-F238E27FC236}">
                <a16:creationId xmlns:a16="http://schemas.microsoft.com/office/drawing/2014/main" id="{92AEDFEB-3B6C-2F27-D06F-BE4B9B876764}"/>
              </a:ext>
            </a:extLst>
          </p:cNvPr>
          <p:cNvSpPr txBox="1"/>
          <p:nvPr/>
        </p:nvSpPr>
        <p:spPr>
          <a:xfrm>
            <a:off x="3907133" y="1792146"/>
            <a:ext cx="4312119" cy="1169551"/>
          </a:xfrm>
          <a:prstGeom prst="rect">
            <a:avLst/>
          </a:prstGeom>
          <a:noFill/>
        </p:spPr>
        <p:txBody>
          <a:bodyPr wrap="square">
            <a:spAutoFit/>
          </a:bodyPr>
          <a:lstStyle/>
          <a:p>
            <a:r>
              <a:rPr lang="en-US" sz="1400" kern="0" dirty="0">
                <a:solidFill>
                  <a:srgbClr val="FF0000"/>
                </a:solidFill>
                <a:latin typeface="Calibri" panose="020F0502020204030204" pitchFamily="34" charset="0"/>
                <a:ea typeface="Times New Roman" panose="02020603050405020304" pitchFamily="18" charset="0"/>
                <a:cs typeface="Calibri" panose="020F0502020204030204" pitchFamily="34" charset="0"/>
              </a:rPr>
              <a:t>H</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ow are individual elements (tones), characterized by similar statistics and repeatability, initially represented in the auditory system, and how does this representation evolve as they are perceived as a cohesive sound sequence over time? </a:t>
            </a:r>
            <a:endParaRPr lang="en-US" sz="1400" dirty="0">
              <a:solidFill>
                <a:srgbClr val="FF0000"/>
              </a:solidFill>
            </a:endParaRPr>
          </a:p>
        </p:txBody>
      </p:sp>
      <p:sp>
        <p:nvSpPr>
          <p:cNvPr id="45" name="TextBox 44">
            <a:extLst>
              <a:ext uri="{FF2B5EF4-FFF2-40B4-BE49-F238E27FC236}">
                <a16:creationId xmlns:a16="http://schemas.microsoft.com/office/drawing/2014/main" id="{4B4FE2F3-EFA4-9633-238B-5AC77941EDF0}"/>
              </a:ext>
            </a:extLst>
          </p:cNvPr>
          <p:cNvSpPr txBox="1"/>
          <p:nvPr/>
        </p:nvSpPr>
        <p:spPr>
          <a:xfrm>
            <a:off x="3845332" y="3701709"/>
            <a:ext cx="4409072" cy="738664"/>
          </a:xfrm>
          <a:prstGeom prst="rect">
            <a:avLst/>
          </a:prstGeom>
          <a:noFill/>
        </p:spPr>
        <p:txBody>
          <a:bodyPr wrap="square">
            <a:spAutoFit/>
          </a:bodyPr>
          <a:lstStyle/>
          <a:p>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How is the representation of sound sequences maintained stably in the IC and AC while selectively attenuating the representation of noise?</a:t>
            </a:r>
            <a:endParaRPr lang="en-US" sz="1400" dirty="0">
              <a:solidFill>
                <a:srgbClr val="FF0000"/>
              </a:solidFill>
            </a:endParaRPr>
          </a:p>
        </p:txBody>
      </p:sp>
      <p:sp>
        <p:nvSpPr>
          <p:cNvPr id="47" name="TextBox 46">
            <a:extLst>
              <a:ext uri="{FF2B5EF4-FFF2-40B4-BE49-F238E27FC236}">
                <a16:creationId xmlns:a16="http://schemas.microsoft.com/office/drawing/2014/main" id="{7684A115-8DD8-D666-36D0-E4643422B867}"/>
              </a:ext>
            </a:extLst>
          </p:cNvPr>
          <p:cNvSpPr txBox="1"/>
          <p:nvPr/>
        </p:nvSpPr>
        <p:spPr>
          <a:xfrm>
            <a:off x="3815565" y="5222635"/>
            <a:ext cx="4438839" cy="523220"/>
          </a:xfrm>
          <a:prstGeom prst="rect">
            <a:avLst/>
          </a:prstGeom>
          <a:noFill/>
        </p:spPr>
        <p:txBody>
          <a:bodyPr wrap="square">
            <a:spAutoFit/>
          </a:bodyPr>
          <a:lstStyle/>
          <a:p>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In what ways do cortico-collicular interactions influence the learning and representation of auditory sequences? </a:t>
            </a:r>
            <a:endParaRPr lang="en-US" sz="1400" dirty="0">
              <a:solidFill>
                <a:srgbClr val="FF0000"/>
              </a:solidFill>
            </a:endParaRPr>
          </a:p>
        </p:txBody>
      </p:sp>
      <p:sp>
        <p:nvSpPr>
          <p:cNvPr id="48" name="TextBox 47">
            <a:extLst>
              <a:ext uri="{FF2B5EF4-FFF2-40B4-BE49-F238E27FC236}">
                <a16:creationId xmlns:a16="http://schemas.microsoft.com/office/drawing/2014/main" id="{DDC1BDC5-3EEE-7F96-5B92-4FDBCE195133}"/>
              </a:ext>
            </a:extLst>
          </p:cNvPr>
          <p:cNvSpPr txBox="1"/>
          <p:nvPr/>
        </p:nvSpPr>
        <p:spPr>
          <a:xfrm>
            <a:off x="8805656" y="2929065"/>
            <a:ext cx="2563394" cy="369332"/>
          </a:xfrm>
          <a:prstGeom prst="rect">
            <a:avLst/>
          </a:prstGeom>
          <a:noFill/>
        </p:spPr>
        <p:txBody>
          <a:bodyPr wrap="none" rtlCol="0">
            <a:spAutoFit/>
          </a:bodyPr>
          <a:lstStyle/>
          <a:p>
            <a:r>
              <a:rPr lang="en-US" u="sng" dirty="0"/>
              <a:t>Computational modelling</a:t>
            </a:r>
          </a:p>
        </p:txBody>
      </p:sp>
      <p:sp>
        <p:nvSpPr>
          <p:cNvPr id="49" name="TextBox 48">
            <a:extLst>
              <a:ext uri="{FF2B5EF4-FFF2-40B4-BE49-F238E27FC236}">
                <a16:creationId xmlns:a16="http://schemas.microsoft.com/office/drawing/2014/main" id="{4B36B426-5919-4D0E-818F-166AD88CBB54}"/>
              </a:ext>
            </a:extLst>
          </p:cNvPr>
          <p:cNvSpPr txBox="1"/>
          <p:nvPr/>
        </p:nvSpPr>
        <p:spPr>
          <a:xfrm>
            <a:off x="8805656" y="3357932"/>
            <a:ext cx="3585938" cy="646331"/>
          </a:xfrm>
          <a:prstGeom prst="rect">
            <a:avLst/>
          </a:prstGeom>
          <a:noFill/>
        </p:spPr>
        <p:txBody>
          <a:bodyPr wrap="square" rtlCol="0">
            <a:spAutoFit/>
          </a:bodyPr>
          <a:lstStyle/>
          <a:p>
            <a:r>
              <a:rPr lang="en-US" dirty="0"/>
              <a:t>Train an autoencoder RNN on the input sequence data</a:t>
            </a:r>
          </a:p>
        </p:txBody>
      </p:sp>
      <p:sp>
        <p:nvSpPr>
          <p:cNvPr id="50" name="TextBox 49">
            <a:extLst>
              <a:ext uri="{FF2B5EF4-FFF2-40B4-BE49-F238E27FC236}">
                <a16:creationId xmlns:a16="http://schemas.microsoft.com/office/drawing/2014/main" id="{D8DEFA9F-7BCC-93CF-ECE6-89A5F382BF39}"/>
              </a:ext>
            </a:extLst>
          </p:cNvPr>
          <p:cNvSpPr txBox="1"/>
          <p:nvPr/>
        </p:nvSpPr>
        <p:spPr>
          <a:xfrm>
            <a:off x="8821705" y="4063798"/>
            <a:ext cx="3585938" cy="646331"/>
          </a:xfrm>
          <a:prstGeom prst="rect">
            <a:avLst/>
          </a:prstGeom>
          <a:noFill/>
        </p:spPr>
        <p:txBody>
          <a:bodyPr wrap="square" rtlCol="0">
            <a:spAutoFit/>
          </a:bodyPr>
          <a:lstStyle/>
          <a:p>
            <a:r>
              <a:rPr lang="en-US" dirty="0"/>
              <a:t>Dynamical systems analysis on the trained RNN</a:t>
            </a:r>
          </a:p>
        </p:txBody>
      </p:sp>
      <p:pic>
        <p:nvPicPr>
          <p:cNvPr id="52" name="Picture 51" descr="A diagram of a normal distribution&#10;&#10;Description automatically generated">
            <a:extLst>
              <a:ext uri="{FF2B5EF4-FFF2-40B4-BE49-F238E27FC236}">
                <a16:creationId xmlns:a16="http://schemas.microsoft.com/office/drawing/2014/main" id="{C52B25F1-1007-0D12-2B9F-795CF4E8D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52" y="2534780"/>
            <a:ext cx="2475671" cy="1856753"/>
          </a:xfrm>
          <a:prstGeom prst="rect">
            <a:avLst/>
          </a:prstGeom>
        </p:spPr>
      </p:pic>
      <p:pic>
        <p:nvPicPr>
          <p:cNvPr id="54" name="Picture 53" descr="A diagram of a function&#10;&#10;Description automatically generated">
            <a:extLst>
              <a:ext uri="{FF2B5EF4-FFF2-40B4-BE49-F238E27FC236}">
                <a16:creationId xmlns:a16="http://schemas.microsoft.com/office/drawing/2014/main" id="{C62022E9-4FB8-B663-7FA0-35B35BF8BF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66" y="4472902"/>
            <a:ext cx="2196587" cy="1647440"/>
          </a:xfrm>
          <a:prstGeom prst="rect">
            <a:avLst/>
          </a:prstGeom>
        </p:spPr>
      </p:pic>
      <p:grpSp>
        <p:nvGrpSpPr>
          <p:cNvPr id="58" name="Group 57">
            <a:extLst>
              <a:ext uri="{FF2B5EF4-FFF2-40B4-BE49-F238E27FC236}">
                <a16:creationId xmlns:a16="http://schemas.microsoft.com/office/drawing/2014/main" id="{346AEDB5-665D-57E1-E64E-0A997FC0BAC3}"/>
              </a:ext>
            </a:extLst>
          </p:cNvPr>
          <p:cNvGrpSpPr/>
          <p:nvPr/>
        </p:nvGrpSpPr>
        <p:grpSpPr>
          <a:xfrm>
            <a:off x="152682" y="1288066"/>
            <a:ext cx="3314469" cy="831216"/>
            <a:chOff x="192004" y="1390602"/>
            <a:chExt cx="3314469" cy="831216"/>
          </a:xfrm>
        </p:grpSpPr>
        <p:sp>
          <p:nvSpPr>
            <p:cNvPr id="55" name="TextBox 54">
              <a:extLst>
                <a:ext uri="{FF2B5EF4-FFF2-40B4-BE49-F238E27FC236}">
                  <a16:creationId xmlns:a16="http://schemas.microsoft.com/office/drawing/2014/main" id="{A722DDCA-4157-317C-42C6-6F5110D779B8}"/>
                </a:ext>
              </a:extLst>
            </p:cNvPr>
            <p:cNvSpPr txBox="1"/>
            <p:nvPr/>
          </p:nvSpPr>
          <p:spPr>
            <a:xfrm>
              <a:off x="224304" y="1390602"/>
              <a:ext cx="3282169" cy="646331"/>
            </a:xfrm>
            <a:prstGeom prst="rect">
              <a:avLst/>
            </a:prstGeom>
            <a:noFill/>
          </p:spPr>
          <p:txBody>
            <a:bodyPr wrap="square" rtlCol="0">
              <a:spAutoFit/>
            </a:bodyPr>
            <a:lstStyle/>
            <a:p>
              <a:r>
                <a:rPr lang="en-US" dirty="0"/>
                <a:t>Inferior colliculus </a:t>
              </a:r>
              <a:r>
                <a:rPr lang="en-US" dirty="0">
                  <a:sym typeface="Wingdings" pitchFamily="2" charset="2"/>
                </a:rPr>
                <a:t> unsupervised contextual learning</a:t>
              </a:r>
              <a:endParaRPr lang="en-US" dirty="0"/>
            </a:p>
          </p:txBody>
        </p:sp>
        <p:sp>
          <p:nvSpPr>
            <p:cNvPr id="57" name="TextBox 56">
              <a:extLst>
                <a:ext uri="{FF2B5EF4-FFF2-40B4-BE49-F238E27FC236}">
                  <a16:creationId xmlns:a16="http://schemas.microsoft.com/office/drawing/2014/main" id="{BC682288-71EC-B6E2-0BAB-C2C43E71E1FB}"/>
                </a:ext>
              </a:extLst>
            </p:cNvPr>
            <p:cNvSpPr txBox="1"/>
            <p:nvPr/>
          </p:nvSpPr>
          <p:spPr>
            <a:xfrm>
              <a:off x="192004" y="1967902"/>
              <a:ext cx="2906512" cy="253916"/>
            </a:xfrm>
            <a:prstGeom prst="rect">
              <a:avLst/>
            </a:prstGeom>
            <a:noFill/>
          </p:spPr>
          <p:txBody>
            <a:bodyPr wrap="square">
              <a:spAutoFit/>
            </a:bodyPr>
            <a:lstStyle/>
            <a:p>
              <a:r>
                <a:rPr lang="en-US" sz="1050" dirty="0">
                  <a:effectLst/>
                  <a:latin typeface="Arial" panose="020B0604020202020204" pitchFamily="34" charset="0"/>
                  <a:ea typeface="Aptos" panose="020B0004020202020204" pitchFamily="34" charset="0"/>
                </a:rPr>
                <a:t>(Cruces-Solís et al., 2018, Chen et al., 2023)</a:t>
              </a:r>
              <a:r>
                <a:rPr lang="en-US" sz="1050" dirty="0">
                  <a:effectLst/>
                </a:rPr>
                <a:t> </a:t>
              </a:r>
              <a:endParaRPr lang="en-US" sz="1050" dirty="0"/>
            </a:p>
          </p:txBody>
        </p:sp>
      </p:grpSp>
      <p:sp>
        <p:nvSpPr>
          <p:cNvPr id="59" name="TextBox 58">
            <a:extLst>
              <a:ext uri="{FF2B5EF4-FFF2-40B4-BE49-F238E27FC236}">
                <a16:creationId xmlns:a16="http://schemas.microsoft.com/office/drawing/2014/main" id="{7675FB84-98CD-34B8-36FD-98ACFB56175D}"/>
              </a:ext>
            </a:extLst>
          </p:cNvPr>
          <p:cNvSpPr txBox="1"/>
          <p:nvPr/>
        </p:nvSpPr>
        <p:spPr>
          <a:xfrm>
            <a:off x="1098023" y="2142365"/>
            <a:ext cx="1535741" cy="369332"/>
          </a:xfrm>
          <a:prstGeom prst="rect">
            <a:avLst/>
          </a:prstGeom>
          <a:noFill/>
        </p:spPr>
        <p:txBody>
          <a:bodyPr wrap="none" rtlCol="0">
            <a:spAutoFit/>
          </a:bodyPr>
          <a:lstStyle/>
          <a:p>
            <a:r>
              <a:rPr lang="en-US" u="sng" dirty="0"/>
              <a:t>MUA within IC</a:t>
            </a:r>
          </a:p>
        </p:txBody>
      </p:sp>
      <p:sp>
        <p:nvSpPr>
          <p:cNvPr id="60" name="TextBox 59">
            <a:extLst>
              <a:ext uri="{FF2B5EF4-FFF2-40B4-BE49-F238E27FC236}">
                <a16:creationId xmlns:a16="http://schemas.microsoft.com/office/drawing/2014/main" id="{458E2BCD-3135-2F0B-6B7F-B3EE244A1417}"/>
              </a:ext>
            </a:extLst>
          </p:cNvPr>
          <p:cNvSpPr txBox="1"/>
          <p:nvPr/>
        </p:nvSpPr>
        <p:spPr>
          <a:xfrm>
            <a:off x="2332809" y="4005956"/>
            <a:ext cx="1571306" cy="923330"/>
          </a:xfrm>
          <a:prstGeom prst="rect">
            <a:avLst/>
          </a:prstGeom>
          <a:noFill/>
        </p:spPr>
        <p:txBody>
          <a:bodyPr wrap="square" rtlCol="0">
            <a:spAutoFit/>
          </a:bodyPr>
          <a:lstStyle/>
          <a:p>
            <a:r>
              <a:rPr lang="en-US" dirty="0"/>
              <a:t>Stable sequence representation</a:t>
            </a:r>
          </a:p>
        </p:txBody>
      </p:sp>
      <p:sp>
        <p:nvSpPr>
          <p:cNvPr id="61" name="TextBox 60">
            <a:extLst>
              <a:ext uri="{FF2B5EF4-FFF2-40B4-BE49-F238E27FC236}">
                <a16:creationId xmlns:a16="http://schemas.microsoft.com/office/drawing/2014/main" id="{168D4D32-C932-CA9E-78EF-40F652D34FF3}"/>
              </a:ext>
            </a:extLst>
          </p:cNvPr>
          <p:cNvSpPr txBox="1"/>
          <p:nvPr/>
        </p:nvSpPr>
        <p:spPr>
          <a:xfrm>
            <a:off x="2285571" y="3078995"/>
            <a:ext cx="1571306" cy="646331"/>
          </a:xfrm>
          <a:prstGeom prst="rect">
            <a:avLst/>
          </a:prstGeom>
          <a:noFill/>
        </p:spPr>
        <p:txBody>
          <a:bodyPr wrap="square" rtlCol="0">
            <a:spAutoFit/>
          </a:bodyPr>
          <a:lstStyle/>
          <a:p>
            <a:r>
              <a:rPr lang="en-US" dirty="0"/>
              <a:t>Effective noise filtration</a:t>
            </a:r>
          </a:p>
        </p:txBody>
      </p:sp>
    </p:spTree>
    <p:extLst>
      <p:ext uri="{BB962C8B-B14F-4D97-AF65-F5344CB8AC3E}">
        <p14:creationId xmlns:p14="http://schemas.microsoft.com/office/powerpoint/2010/main" val="2396606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1665" b="1" i="0" u="none" strike="noStrike" kern="1200" cap="none" spc="0" normalizeH="0" baseline="0" noProof="0" dirty="0">
                    <a:ln>
                      <a:noFill/>
                    </a:ln>
                    <a:solidFill>
                      <a:prstClr val="white"/>
                    </a:solidFill>
                    <a:effectLst/>
                    <a:uLnTx/>
                    <a:uFillTx/>
                    <a:latin typeface="Georgia"/>
                    <a:ea typeface="+mn-ea"/>
                    <a:cs typeface="+mn-cs"/>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1789" b="1" i="0" u="none" strike="noStrike" kern="1200" cap="none" spc="0" normalizeH="0" baseline="0" noProof="0" dirty="0">
                    <a:ln>
                      <a:noFill/>
                    </a:ln>
                    <a:solidFill>
                      <a:prstClr val="white"/>
                    </a:solidFill>
                    <a:effectLst/>
                    <a:uLnTx/>
                    <a:uFillTx/>
                    <a:latin typeface="Georgia"/>
                    <a:ea typeface="+mn-ea"/>
                    <a:cs typeface="+mn-cs"/>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Navigating Uncertainty: Neural Mechanisms of Probabilistic Foraging in Mongolian Gerbils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Should I stay or should I go?</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Master’s Thesis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by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Vishal Kannan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Supervisor: Prof. Dr. Max Happel</a:t>
            </a:r>
            <a:endParaRPr kumimoji="0" lang="en-DE"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369369" y="1652217"/>
            <a:ext cx="1335346" cy="1776783"/>
          </a:xfrm>
          <a:prstGeom prst="rect">
            <a:avLst/>
          </a:prstGeom>
        </p:spPr>
      </p:pic>
    </p:spTree>
    <p:extLst>
      <p:ext uri="{BB962C8B-B14F-4D97-AF65-F5344CB8AC3E}">
        <p14:creationId xmlns:p14="http://schemas.microsoft.com/office/powerpoint/2010/main" val="2809527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84F30C-2816-C9A7-A712-2CC0B42B21A0}"/>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17B50C31-302D-A2F4-39E7-B5B6DE47B0D0}"/>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CAC07B3C-BFF4-E954-5150-D847A8B92BA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8D0BE49E-07D6-17B5-5CA3-B3F33E9FA5E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BA944C75-C29C-E9E2-B6C2-4B019DBF8340}"/>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solidFill>
              </a:rPr>
              <a:t>Present – PhD in Computational Neuroscience</a:t>
            </a:r>
            <a:endParaRPr lang="en-DE" sz="3600" dirty="0">
              <a:solidFill>
                <a:schemeClr val="tx1"/>
              </a:solidFill>
            </a:endParaRPr>
          </a:p>
        </p:txBody>
      </p:sp>
      <p:cxnSp>
        <p:nvCxnSpPr>
          <p:cNvPr id="14" name="Straight Connector 13">
            <a:extLst>
              <a:ext uri="{FF2B5EF4-FFF2-40B4-BE49-F238E27FC236}">
                <a16:creationId xmlns:a16="http://schemas.microsoft.com/office/drawing/2014/main" id="{3140E33B-5A3E-1E48-3DC5-B5D319756896}"/>
              </a:ext>
            </a:extLst>
          </p:cNvPr>
          <p:cNvCxnSpPr>
            <a:cxnSpLocks/>
          </p:cNvCxnSpPr>
          <p:nvPr/>
        </p:nvCxnSpPr>
        <p:spPr>
          <a:xfrm flipH="1">
            <a:off x="3803949"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4BA17F-AFBB-CED1-7BD0-C0D797287E13}"/>
              </a:ext>
            </a:extLst>
          </p:cNvPr>
          <p:cNvCxnSpPr>
            <a:cxnSpLocks/>
          </p:cNvCxnSpPr>
          <p:nvPr/>
        </p:nvCxnSpPr>
        <p:spPr>
          <a:xfrm>
            <a:off x="8303312" y="746810"/>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4E0141-AEE6-5EBE-BFF9-D2E7D59BB52A}"/>
              </a:ext>
            </a:extLst>
          </p:cNvPr>
          <p:cNvSpPr txBox="1"/>
          <p:nvPr/>
        </p:nvSpPr>
        <p:spPr>
          <a:xfrm>
            <a:off x="152682" y="839167"/>
            <a:ext cx="3156594" cy="369332"/>
          </a:xfrm>
          <a:prstGeom prst="rect">
            <a:avLst/>
          </a:prstGeom>
          <a:noFill/>
        </p:spPr>
        <p:txBody>
          <a:bodyPr wrap="square">
            <a:spAutoFit/>
          </a:bodyPr>
          <a:lstStyle/>
          <a:p>
            <a:pPr algn="ctr"/>
            <a:r>
              <a:rPr lang="en-US" sz="1800" b="1" u="sng" dirty="0">
                <a:latin typeface="Calibri" panose="020F0502020204030204" pitchFamily="34" charset="0"/>
                <a:cs typeface="Calibri" panose="020F0502020204030204" pitchFamily="34" charset="0"/>
              </a:rPr>
              <a:t>Background</a:t>
            </a:r>
            <a:endParaRPr lang="en-DE" b="1" u="sng"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C2C1F676-BD57-77B4-074C-94099B723BD9}"/>
              </a:ext>
            </a:extLst>
          </p:cNvPr>
          <p:cNvSpPr txBox="1"/>
          <p:nvPr/>
        </p:nvSpPr>
        <p:spPr>
          <a:xfrm>
            <a:off x="3785799" y="871041"/>
            <a:ext cx="4409072" cy="369332"/>
          </a:xfrm>
          <a:prstGeom prst="rect">
            <a:avLst/>
          </a:prstGeom>
          <a:noFill/>
        </p:spPr>
        <p:txBody>
          <a:bodyPr wrap="square">
            <a:spAutoFit/>
          </a:bodyPr>
          <a:lstStyle/>
          <a:p>
            <a:pPr algn="ctr"/>
            <a:r>
              <a:rPr lang="en-US" sz="1800" b="1" u="sng" dirty="0">
                <a:latin typeface="Calibri" panose="020F0502020204030204" pitchFamily="34" charset="0"/>
                <a:cs typeface="Calibri" panose="020F0502020204030204" pitchFamily="34" charset="0"/>
              </a:rPr>
              <a:t>Main Objectives</a:t>
            </a:r>
            <a:endParaRPr lang="en-DE" b="1" u="sng"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02C240E-4F02-79E3-7F82-CDA3CEC9B07B}"/>
              </a:ext>
            </a:extLst>
          </p:cNvPr>
          <p:cNvSpPr txBox="1"/>
          <p:nvPr/>
        </p:nvSpPr>
        <p:spPr>
          <a:xfrm>
            <a:off x="8805656" y="861861"/>
            <a:ext cx="3145100" cy="353943"/>
          </a:xfrm>
          <a:prstGeom prst="rect">
            <a:avLst/>
          </a:prstGeom>
          <a:noFill/>
        </p:spPr>
        <p:txBody>
          <a:bodyPr wrap="square">
            <a:spAutoFit/>
          </a:bodyPr>
          <a:lstStyle/>
          <a:p>
            <a:pPr algn="ctr"/>
            <a:r>
              <a:rPr lang="en-US" sz="1700" b="1" u="sng" dirty="0">
                <a:latin typeface="Calibri" panose="020F0502020204030204" pitchFamily="34" charset="0"/>
                <a:cs typeface="Calibri" panose="020F0502020204030204" pitchFamily="34" charset="0"/>
              </a:rPr>
              <a:t>How do we study it?</a:t>
            </a:r>
            <a:endParaRPr lang="en-DE" sz="1700" b="1" u="sng"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46CDD4DB-1B38-93A4-EEE7-608038E71874}"/>
              </a:ext>
            </a:extLst>
          </p:cNvPr>
          <p:cNvSpPr>
            <a:spLocks noGrp="1"/>
          </p:cNvSpPr>
          <p:nvPr>
            <p:ph type="dt" sz="half" idx="10"/>
          </p:nvPr>
        </p:nvSpPr>
        <p:spPr/>
        <p:txBody>
          <a:bodyPr/>
          <a:lstStyle/>
          <a:p>
            <a:fld id="{CC1C68D8-D5D8-4C68-80B6-9C3B8B57E96D}" type="datetime8">
              <a:rPr lang="en-DE" smtClean="0"/>
              <a:t>5/13/24 1:56 PM</a:t>
            </a:fld>
            <a:endParaRPr lang="en-DE"/>
          </a:p>
        </p:txBody>
      </p:sp>
      <p:sp>
        <p:nvSpPr>
          <p:cNvPr id="5" name="Slide Number Placeholder 4">
            <a:extLst>
              <a:ext uri="{FF2B5EF4-FFF2-40B4-BE49-F238E27FC236}">
                <a16:creationId xmlns:a16="http://schemas.microsoft.com/office/drawing/2014/main" id="{24AB1A13-404C-B2A7-F03D-A9E12C836467}"/>
              </a:ext>
            </a:extLst>
          </p:cNvPr>
          <p:cNvSpPr>
            <a:spLocks noGrp="1"/>
          </p:cNvSpPr>
          <p:nvPr>
            <p:ph type="sldNum" sz="quarter" idx="12"/>
          </p:nvPr>
        </p:nvSpPr>
        <p:spPr/>
        <p:txBody>
          <a:bodyPr/>
          <a:lstStyle/>
          <a:p>
            <a:fld id="{8D002933-DA69-4593-A8BE-46BA8199777B}" type="slidenum">
              <a:rPr lang="en-DE" smtClean="0"/>
              <a:t>30</a:t>
            </a:fld>
            <a:endParaRPr lang="en-DE"/>
          </a:p>
        </p:txBody>
      </p:sp>
      <p:pic>
        <p:nvPicPr>
          <p:cNvPr id="15" name="Picture 14">
            <a:extLst>
              <a:ext uri="{FF2B5EF4-FFF2-40B4-BE49-F238E27FC236}">
                <a16:creationId xmlns:a16="http://schemas.microsoft.com/office/drawing/2014/main" id="{7A08C592-2130-E980-BC61-34233224A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82" y="4816115"/>
            <a:ext cx="1977517" cy="1483138"/>
          </a:xfrm>
          <a:prstGeom prst="rect">
            <a:avLst/>
          </a:prstGeom>
        </p:spPr>
      </p:pic>
      <p:pic>
        <p:nvPicPr>
          <p:cNvPr id="22" name="Picture 21" descr="A graph of a function&#10;&#10;Description automatically generated">
            <a:extLst>
              <a:ext uri="{FF2B5EF4-FFF2-40B4-BE49-F238E27FC236}">
                <a16:creationId xmlns:a16="http://schemas.microsoft.com/office/drawing/2014/main" id="{C8FD1748-E727-8801-5D8C-8D5E4832E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106" y="4826211"/>
            <a:ext cx="1887928" cy="1415945"/>
          </a:xfrm>
          <a:prstGeom prst="rect">
            <a:avLst/>
          </a:prstGeom>
        </p:spPr>
      </p:pic>
      <p:sp>
        <p:nvSpPr>
          <p:cNvPr id="26" name="TextBox 25">
            <a:extLst>
              <a:ext uri="{FF2B5EF4-FFF2-40B4-BE49-F238E27FC236}">
                <a16:creationId xmlns:a16="http://schemas.microsoft.com/office/drawing/2014/main" id="{5C31A73C-560A-60C5-3305-AB2EAE60693E}"/>
              </a:ext>
            </a:extLst>
          </p:cNvPr>
          <p:cNvSpPr txBox="1"/>
          <p:nvPr/>
        </p:nvSpPr>
        <p:spPr>
          <a:xfrm>
            <a:off x="3851564" y="1373755"/>
            <a:ext cx="4343307" cy="423514"/>
          </a:xfrm>
          <a:prstGeom prst="rect">
            <a:avLst/>
          </a:prstGeom>
          <a:noFill/>
        </p:spPr>
        <p:txBody>
          <a:bodyPr wrap="square">
            <a:spAutoFit/>
          </a:bodyPr>
          <a:lstStyle/>
          <a:p>
            <a:pPr algn="just">
              <a:lnSpc>
                <a:spcPct val="150000"/>
              </a:lnSpc>
              <a:tabLst>
                <a:tab pos="457200" algn="l"/>
              </a:tabLst>
            </a:pPr>
            <a:r>
              <a:rPr lang="en-US" sz="1600" b="1" kern="0" dirty="0">
                <a:latin typeface="Calibri" panose="020F0502020204030204" pitchFamily="34" charset="0"/>
                <a:ea typeface="Times New Roman" panose="02020603050405020304" pitchFamily="18" charset="0"/>
                <a:cs typeface="Calibri" panose="020F0502020204030204" pitchFamily="34" charset="0"/>
              </a:rPr>
              <a:t>1. Temporal Dynamics of Sensory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EFF3CEC9-22F6-329A-88F9-C46DB7193B9D}"/>
              </a:ext>
            </a:extLst>
          </p:cNvPr>
          <p:cNvSpPr txBox="1"/>
          <p:nvPr/>
        </p:nvSpPr>
        <p:spPr>
          <a:xfrm>
            <a:off x="3911097" y="3023472"/>
            <a:ext cx="4343307"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2. Noise Invariant Representation of Sound Sequences</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81D2B186-0520-162D-9AEC-C13BE138728D}"/>
              </a:ext>
            </a:extLst>
          </p:cNvPr>
          <p:cNvSpPr txBox="1"/>
          <p:nvPr/>
        </p:nvSpPr>
        <p:spPr>
          <a:xfrm>
            <a:off x="3875334" y="4533824"/>
            <a:ext cx="4427978" cy="584775"/>
          </a:xfrm>
          <a:prstGeom prst="rect">
            <a:avLst/>
          </a:prstGeom>
          <a:noFill/>
        </p:spPr>
        <p:txBody>
          <a:bodyPr wrap="square">
            <a:spAutoFit/>
          </a:bodyPr>
          <a:lstStyle/>
          <a:p>
            <a:pPr lvl="0" algn="just">
              <a:tabLst>
                <a:tab pos="457200" algn="l"/>
              </a:tabLst>
            </a:pPr>
            <a:r>
              <a:rPr lang="en-US" sz="1600" b="1" kern="0" dirty="0">
                <a:effectLst/>
                <a:latin typeface="Calibri" panose="020F0502020204030204" pitchFamily="34" charset="0"/>
                <a:ea typeface="Times New Roman" panose="02020603050405020304" pitchFamily="18" charset="0"/>
                <a:cs typeface="Calibri" panose="020F0502020204030204" pitchFamily="34" charset="0"/>
              </a:rPr>
              <a:t>3. Cortico-Collicular Interactions in Auditory Learning and Representation</a:t>
            </a:r>
            <a:endParaRPr lang="en-US" sz="1600"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E3D2049F-580D-5F9D-E5AB-A612929C35C5}"/>
              </a:ext>
            </a:extLst>
          </p:cNvPr>
          <p:cNvSpPr txBox="1"/>
          <p:nvPr/>
        </p:nvSpPr>
        <p:spPr>
          <a:xfrm>
            <a:off x="8802329" y="1334342"/>
            <a:ext cx="3146439" cy="369332"/>
          </a:xfrm>
          <a:prstGeom prst="rect">
            <a:avLst/>
          </a:prstGeom>
          <a:noFill/>
        </p:spPr>
        <p:txBody>
          <a:bodyPr wrap="none" rtlCol="0">
            <a:spAutoFit/>
          </a:bodyPr>
          <a:lstStyle/>
          <a:p>
            <a:r>
              <a:rPr lang="en-US" u="sng" dirty="0"/>
              <a:t>Neural data analysis (IC and A1)</a:t>
            </a:r>
          </a:p>
        </p:txBody>
      </p:sp>
      <p:sp>
        <p:nvSpPr>
          <p:cNvPr id="38" name="TextBox 37">
            <a:extLst>
              <a:ext uri="{FF2B5EF4-FFF2-40B4-BE49-F238E27FC236}">
                <a16:creationId xmlns:a16="http://schemas.microsoft.com/office/drawing/2014/main" id="{DBF0051A-A0E4-B17F-0AB3-7CBFE00C885C}"/>
              </a:ext>
            </a:extLst>
          </p:cNvPr>
          <p:cNvSpPr txBox="1"/>
          <p:nvPr/>
        </p:nvSpPr>
        <p:spPr>
          <a:xfrm>
            <a:off x="8798941" y="1846870"/>
            <a:ext cx="3585938" cy="646331"/>
          </a:xfrm>
          <a:prstGeom prst="rect">
            <a:avLst/>
          </a:prstGeom>
          <a:noFill/>
        </p:spPr>
        <p:txBody>
          <a:bodyPr wrap="square" rtlCol="0">
            <a:spAutoFit/>
          </a:bodyPr>
          <a:lstStyle/>
          <a:p>
            <a:r>
              <a:rPr lang="en-US" dirty="0"/>
              <a:t>Spike sorting and Dimensionality reduction techniques (PCA)</a:t>
            </a:r>
          </a:p>
        </p:txBody>
      </p:sp>
      <p:sp>
        <p:nvSpPr>
          <p:cNvPr id="42" name="TextBox 41">
            <a:extLst>
              <a:ext uri="{FF2B5EF4-FFF2-40B4-BE49-F238E27FC236}">
                <a16:creationId xmlns:a16="http://schemas.microsoft.com/office/drawing/2014/main" id="{31952A70-9691-6037-BCC5-234528CEDEFD}"/>
              </a:ext>
            </a:extLst>
          </p:cNvPr>
          <p:cNvSpPr txBox="1"/>
          <p:nvPr/>
        </p:nvSpPr>
        <p:spPr>
          <a:xfrm>
            <a:off x="3907133" y="1792146"/>
            <a:ext cx="4312119" cy="1169551"/>
          </a:xfrm>
          <a:prstGeom prst="rect">
            <a:avLst/>
          </a:prstGeom>
          <a:noFill/>
        </p:spPr>
        <p:txBody>
          <a:bodyPr wrap="square">
            <a:spAutoFit/>
          </a:bodyPr>
          <a:lstStyle/>
          <a:p>
            <a:r>
              <a:rPr lang="en-US" sz="1400" kern="0" dirty="0">
                <a:solidFill>
                  <a:srgbClr val="FF0000"/>
                </a:solidFill>
                <a:latin typeface="Calibri" panose="020F0502020204030204" pitchFamily="34" charset="0"/>
                <a:ea typeface="Times New Roman" panose="02020603050405020304" pitchFamily="18" charset="0"/>
                <a:cs typeface="Calibri" panose="020F0502020204030204" pitchFamily="34" charset="0"/>
              </a:rPr>
              <a:t>H</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ow are individual elements (tones), characterized by similar statistics and repeatability, initially represented in the auditory system, and how does this representation evolve as they are perceived as a cohesive sound sequence over time? </a:t>
            </a:r>
            <a:endParaRPr lang="en-US" sz="1400" dirty="0">
              <a:solidFill>
                <a:srgbClr val="FF0000"/>
              </a:solidFill>
            </a:endParaRPr>
          </a:p>
        </p:txBody>
      </p:sp>
      <p:sp>
        <p:nvSpPr>
          <p:cNvPr id="45" name="TextBox 44">
            <a:extLst>
              <a:ext uri="{FF2B5EF4-FFF2-40B4-BE49-F238E27FC236}">
                <a16:creationId xmlns:a16="http://schemas.microsoft.com/office/drawing/2014/main" id="{736F4ACA-F790-256E-10F3-F220C179D02C}"/>
              </a:ext>
            </a:extLst>
          </p:cNvPr>
          <p:cNvSpPr txBox="1"/>
          <p:nvPr/>
        </p:nvSpPr>
        <p:spPr>
          <a:xfrm>
            <a:off x="3845332" y="3701709"/>
            <a:ext cx="4409072" cy="738664"/>
          </a:xfrm>
          <a:prstGeom prst="rect">
            <a:avLst/>
          </a:prstGeom>
          <a:noFill/>
        </p:spPr>
        <p:txBody>
          <a:bodyPr wrap="square">
            <a:spAutoFit/>
          </a:bodyPr>
          <a:lstStyle/>
          <a:p>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How is the representation of sound sequences maintained stably in the IC and AC while selectively attenuating the representation of noise?</a:t>
            </a:r>
            <a:endParaRPr lang="en-US" sz="1400" dirty="0">
              <a:solidFill>
                <a:srgbClr val="FF0000"/>
              </a:solidFill>
            </a:endParaRPr>
          </a:p>
        </p:txBody>
      </p:sp>
      <p:sp>
        <p:nvSpPr>
          <p:cNvPr id="47" name="TextBox 46">
            <a:extLst>
              <a:ext uri="{FF2B5EF4-FFF2-40B4-BE49-F238E27FC236}">
                <a16:creationId xmlns:a16="http://schemas.microsoft.com/office/drawing/2014/main" id="{9F1BD5E9-2801-BAD1-5D82-682B2E46D4C9}"/>
              </a:ext>
            </a:extLst>
          </p:cNvPr>
          <p:cNvSpPr txBox="1"/>
          <p:nvPr/>
        </p:nvSpPr>
        <p:spPr>
          <a:xfrm>
            <a:off x="3815565" y="5222635"/>
            <a:ext cx="4438839" cy="523220"/>
          </a:xfrm>
          <a:prstGeom prst="rect">
            <a:avLst/>
          </a:prstGeom>
          <a:noFill/>
        </p:spPr>
        <p:txBody>
          <a:bodyPr wrap="square">
            <a:spAutoFit/>
          </a:bodyPr>
          <a:lstStyle/>
          <a:p>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In what ways do cortico-collicular interactions influence the learning and representation of auditory sequences? </a:t>
            </a:r>
            <a:endParaRPr lang="en-US" sz="1400" dirty="0">
              <a:solidFill>
                <a:srgbClr val="FF0000"/>
              </a:solidFill>
            </a:endParaRPr>
          </a:p>
        </p:txBody>
      </p:sp>
      <p:sp>
        <p:nvSpPr>
          <p:cNvPr id="48" name="TextBox 47">
            <a:extLst>
              <a:ext uri="{FF2B5EF4-FFF2-40B4-BE49-F238E27FC236}">
                <a16:creationId xmlns:a16="http://schemas.microsoft.com/office/drawing/2014/main" id="{E5EB8512-32DB-0220-3FAD-D971109F6E40}"/>
              </a:ext>
            </a:extLst>
          </p:cNvPr>
          <p:cNvSpPr txBox="1"/>
          <p:nvPr/>
        </p:nvSpPr>
        <p:spPr>
          <a:xfrm>
            <a:off x="8805656" y="2929065"/>
            <a:ext cx="2563394" cy="369332"/>
          </a:xfrm>
          <a:prstGeom prst="rect">
            <a:avLst/>
          </a:prstGeom>
          <a:noFill/>
        </p:spPr>
        <p:txBody>
          <a:bodyPr wrap="none" rtlCol="0">
            <a:spAutoFit/>
          </a:bodyPr>
          <a:lstStyle/>
          <a:p>
            <a:r>
              <a:rPr lang="en-US" u="sng" dirty="0"/>
              <a:t>Computational modelling</a:t>
            </a:r>
          </a:p>
        </p:txBody>
      </p:sp>
      <p:sp>
        <p:nvSpPr>
          <p:cNvPr id="49" name="TextBox 48">
            <a:extLst>
              <a:ext uri="{FF2B5EF4-FFF2-40B4-BE49-F238E27FC236}">
                <a16:creationId xmlns:a16="http://schemas.microsoft.com/office/drawing/2014/main" id="{693FF4A2-71CA-A582-01AF-24D4457F230E}"/>
              </a:ext>
            </a:extLst>
          </p:cNvPr>
          <p:cNvSpPr txBox="1"/>
          <p:nvPr/>
        </p:nvSpPr>
        <p:spPr>
          <a:xfrm>
            <a:off x="8805656" y="3357932"/>
            <a:ext cx="3585938" cy="646331"/>
          </a:xfrm>
          <a:prstGeom prst="rect">
            <a:avLst/>
          </a:prstGeom>
          <a:noFill/>
        </p:spPr>
        <p:txBody>
          <a:bodyPr wrap="square" rtlCol="0">
            <a:spAutoFit/>
          </a:bodyPr>
          <a:lstStyle/>
          <a:p>
            <a:r>
              <a:rPr lang="en-US" dirty="0"/>
              <a:t>Train an autoencoder RNN on the input sequence data</a:t>
            </a:r>
          </a:p>
        </p:txBody>
      </p:sp>
      <p:sp>
        <p:nvSpPr>
          <p:cNvPr id="50" name="TextBox 49">
            <a:extLst>
              <a:ext uri="{FF2B5EF4-FFF2-40B4-BE49-F238E27FC236}">
                <a16:creationId xmlns:a16="http://schemas.microsoft.com/office/drawing/2014/main" id="{D8D9A108-515C-EE29-EF82-F6C776DE7BC5}"/>
              </a:ext>
            </a:extLst>
          </p:cNvPr>
          <p:cNvSpPr txBox="1"/>
          <p:nvPr/>
        </p:nvSpPr>
        <p:spPr>
          <a:xfrm>
            <a:off x="8821705" y="4063798"/>
            <a:ext cx="3585938" cy="646331"/>
          </a:xfrm>
          <a:prstGeom prst="rect">
            <a:avLst/>
          </a:prstGeom>
          <a:noFill/>
        </p:spPr>
        <p:txBody>
          <a:bodyPr wrap="square" rtlCol="0">
            <a:spAutoFit/>
          </a:bodyPr>
          <a:lstStyle/>
          <a:p>
            <a:r>
              <a:rPr lang="en-US" dirty="0"/>
              <a:t>Dynamical systems analysis on the trained RNN</a:t>
            </a:r>
          </a:p>
        </p:txBody>
      </p:sp>
    </p:spTree>
    <p:extLst>
      <p:ext uri="{BB962C8B-B14F-4D97-AF65-F5344CB8AC3E}">
        <p14:creationId xmlns:p14="http://schemas.microsoft.com/office/powerpoint/2010/main" val="12586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6A22FA-7847-C6FC-1082-28F05960068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FCF47A6-49A0-47CF-9FF1-0FA9DB22D05C}"/>
              </a:ext>
            </a:extLst>
          </p:cNvPr>
          <p:cNvSpPr/>
          <p:nvPr/>
        </p:nvSpPr>
        <p:spPr>
          <a:xfrm>
            <a:off x="0" y="-15299"/>
            <a:ext cx="12192000" cy="777028"/>
          </a:xfrm>
          <a:prstGeom prst="rect">
            <a:avLst/>
          </a:prstGeom>
          <a:solidFill>
            <a:srgbClr val="FDE5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4000" dirty="0">
              <a:ln w="0"/>
              <a:solidFill>
                <a:schemeClr val="tx1"/>
              </a:solidFill>
              <a:effectLst>
                <a:outerShdw blurRad="38100" dist="19050" dir="2700000" algn="tl" rotWithShape="0">
                  <a:schemeClr val="dk1">
                    <a:alpha val="40000"/>
                  </a:schemeClr>
                </a:outerShdw>
              </a:effectLst>
            </a:endParaRPr>
          </a:p>
        </p:txBody>
      </p:sp>
      <p:pic>
        <p:nvPicPr>
          <p:cNvPr id="3084" name="Picture 12" descr="Informationssicherheitsleitlinie der Universitätsmedizin Magdeburg (UMMD)">
            <a:extLst>
              <a:ext uri="{FF2B5EF4-FFF2-40B4-BE49-F238E27FC236}">
                <a16:creationId xmlns:a16="http://schemas.microsoft.com/office/drawing/2014/main" id="{5E26E653-495A-CF1C-C08A-FEC7DB375B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7165734" y="62799"/>
            <a:ext cx="2580193" cy="665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629B4C-1792-B18D-A3D8-4A6A26F73F8E}"/>
              </a:ext>
            </a:extLst>
          </p:cNvPr>
          <p:cNvSpPr>
            <a:spLocks noGrp="1"/>
          </p:cNvSpPr>
          <p:nvPr>
            <p:ph type="title"/>
          </p:nvPr>
        </p:nvSpPr>
        <p:spPr>
          <a:xfrm>
            <a:off x="43199" y="69541"/>
            <a:ext cx="10515600" cy="607583"/>
          </a:xfrm>
        </p:spPr>
        <p:txBody>
          <a:bodyPr>
            <a:normAutofit/>
          </a:bodyPr>
          <a:lstStyle/>
          <a:p>
            <a:r>
              <a:rPr lang="en-US" sz="3600" b="1" dirty="0"/>
              <a:t>Research experience</a:t>
            </a:r>
            <a:endParaRPr lang="en-DE" sz="3600" b="1" dirty="0"/>
          </a:p>
        </p:txBody>
      </p:sp>
      <p:sp>
        <p:nvSpPr>
          <p:cNvPr id="11" name="TextBox 10">
            <a:extLst>
              <a:ext uri="{FF2B5EF4-FFF2-40B4-BE49-F238E27FC236}">
                <a16:creationId xmlns:a16="http://schemas.microsoft.com/office/drawing/2014/main" id="{73EF21A4-59F1-CB86-4503-DCD3C53006DC}"/>
              </a:ext>
            </a:extLst>
          </p:cNvPr>
          <p:cNvSpPr txBox="1"/>
          <p:nvPr/>
        </p:nvSpPr>
        <p:spPr>
          <a:xfrm>
            <a:off x="2483031" y="2851624"/>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0B15817D-D808-6993-CEE3-079734718100}"/>
              </a:ext>
            </a:extLst>
          </p:cNvPr>
          <p:cNvSpPr txBox="1"/>
          <p:nvPr/>
        </p:nvSpPr>
        <p:spPr>
          <a:xfrm>
            <a:off x="2475599" y="2089622"/>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C96538DF-F7B3-BEF5-A896-D6D2F7D136FC}"/>
              </a:ext>
            </a:extLst>
          </p:cNvPr>
          <p:cNvSpPr txBox="1"/>
          <p:nvPr/>
        </p:nvSpPr>
        <p:spPr>
          <a:xfrm>
            <a:off x="2435642" y="5707573"/>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B16D54B-F3FD-436B-640B-AA520EE55298}"/>
              </a:ext>
            </a:extLst>
          </p:cNvPr>
          <p:cNvSpPr txBox="1"/>
          <p:nvPr/>
        </p:nvSpPr>
        <p:spPr>
          <a:xfrm>
            <a:off x="169600" y="2169750"/>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49B59732-C22A-2790-D354-396527EACB92}"/>
              </a:ext>
            </a:extLst>
          </p:cNvPr>
          <p:cNvSpPr txBox="1"/>
          <p:nvPr/>
        </p:nvSpPr>
        <p:spPr>
          <a:xfrm>
            <a:off x="169600" y="3158790"/>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4BB330AD-E490-5C64-D498-879D40DF9B60}"/>
              </a:ext>
            </a:extLst>
          </p:cNvPr>
          <p:cNvSpPr/>
          <p:nvPr/>
        </p:nvSpPr>
        <p:spPr>
          <a:xfrm>
            <a:off x="9022656" y="2406601"/>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7138D163-DD80-B1D4-AE5A-9751BF793A19}"/>
              </a:ext>
            </a:extLst>
          </p:cNvPr>
          <p:cNvPicPr>
            <a:picLocks noChangeAspect="1"/>
          </p:cNvPicPr>
          <p:nvPr/>
        </p:nvPicPr>
        <p:blipFill>
          <a:blip r:embed="rId4"/>
          <a:stretch>
            <a:fillRect/>
          </a:stretch>
        </p:blipFill>
        <p:spPr>
          <a:xfrm>
            <a:off x="9584637" y="2233388"/>
            <a:ext cx="757128" cy="661132"/>
          </a:xfrm>
          <a:prstGeom prst="rect">
            <a:avLst/>
          </a:prstGeom>
        </p:spPr>
      </p:pic>
      <p:sp>
        <p:nvSpPr>
          <p:cNvPr id="9" name="TextBox 8">
            <a:extLst>
              <a:ext uri="{FF2B5EF4-FFF2-40B4-BE49-F238E27FC236}">
                <a16:creationId xmlns:a16="http://schemas.microsoft.com/office/drawing/2014/main" id="{543CACD4-DA0C-3DD2-2082-35186B0031F4}"/>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206A4C31-AA23-D825-600D-A96E8F08A877}"/>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F8CC848B-830B-88A9-2A0F-99AE7D3C69A2}"/>
              </a:ext>
            </a:extLst>
          </p:cNvPr>
          <p:cNvPicPr>
            <a:picLocks noChangeAspect="1"/>
          </p:cNvPicPr>
          <p:nvPr/>
        </p:nvPicPr>
        <p:blipFill>
          <a:blip r:embed="rId5"/>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84316AC-7D72-5797-9565-20FBFAE3E405}"/>
              </a:ext>
            </a:extLst>
          </p:cNvPr>
          <p:cNvPicPr>
            <a:picLocks noChangeAspect="1"/>
          </p:cNvPicPr>
          <p:nvPr/>
        </p:nvPicPr>
        <p:blipFill>
          <a:blip r:embed="rId6"/>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200C7F71-9739-2580-F6BF-4CDA2C8432A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338278C-F133-81AE-1027-E444A4B4A848}"/>
              </a:ext>
            </a:extLst>
          </p:cNvPr>
          <p:cNvSpPr txBox="1"/>
          <p:nvPr/>
        </p:nvSpPr>
        <p:spPr>
          <a:xfrm>
            <a:off x="6919377" y="1782263"/>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CFC81578-D9DE-8FEE-35A2-24664A138D12}"/>
              </a:ext>
            </a:extLst>
          </p:cNvPr>
          <p:cNvSpPr txBox="1"/>
          <p:nvPr/>
        </p:nvSpPr>
        <p:spPr>
          <a:xfrm>
            <a:off x="6961745" y="3224267"/>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43D8078A-E526-695C-1207-181B431FAAFC}"/>
              </a:ext>
            </a:extLst>
          </p:cNvPr>
          <p:cNvSpPr txBox="1"/>
          <p:nvPr/>
        </p:nvSpPr>
        <p:spPr>
          <a:xfrm>
            <a:off x="148226" y="5744183"/>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088797A0-79CE-43F3-25D1-9DC74763851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720910" y="3185169"/>
            <a:ext cx="911372" cy="570597"/>
          </a:xfrm>
          <a:prstGeom prst="rect">
            <a:avLst/>
          </a:prstGeom>
        </p:spPr>
      </p:pic>
      <p:pic>
        <p:nvPicPr>
          <p:cNvPr id="55" name="Picture 54" descr="p_pets-gerbil_1618041c.jpg">
            <a:extLst>
              <a:ext uri="{FF2B5EF4-FFF2-40B4-BE49-F238E27FC236}">
                <a16:creationId xmlns:a16="http://schemas.microsoft.com/office/drawing/2014/main" id="{C1D91708-DE24-F244-1673-6A5997A1B4D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24991" y="5923016"/>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8478267A-5527-C612-43F9-9C9241EA865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99CB86D4-E07F-CD2B-29F9-DCC61F367A8F}"/>
              </a:ext>
            </a:extLst>
          </p:cNvPr>
          <p:cNvPicPr>
            <a:picLocks noChangeAspect="1"/>
          </p:cNvPicPr>
          <p:nvPr/>
        </p:nvPicPr>
        <p:blipFill>
          <a:blip r:embed="rId5"/>
          <a:stretch>
            <a:fillRect/>
          </a:stretch>
        </p:blipFill>
        <p:spPr>
          <a:xfrm>
            <a:off x="5674552" y="2082143"/>
            <a:ext cx="607544" cy="639520"/>
          </a:xfrm>
          <a:prstGeom prst="rect">
            <a:avLst/>
          </a:prstGeom>
        </p:spPr>
      </p:pic>
      <p:sp>
        <p:nvSpPr>
          <p:cNvPr id="58" name="TextBox 57">
            <a:extLst>
              <a:ext uri="{FF2B5EF4-FFF2-40B4-BE49-F238E27FC236}">
                <a16:creationId xmlns:a16="http://schemas.microsoft.com/office/drawing/2014/main" id="{293D5544-2420-5038-D36D-FAF7589F4A38}"/>
              </a:ext>
            </a:extLst>
          </p:cNvPr>
          <p:cNvSpPr txBox="1"/>
          <p:nvPr/>
        </p:nvSpPr>
        <p:spPr>
          <a:xfrm>
            <a:off x="2455622" y="4691300"/>
            <a:ext cx="3389349"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11906AB9-11DB-666B-7B2C-811F8999AA0D}"/>
              </a:ext>
            </a:extLst>
          </p:cNvPr>
          <p:cNvSpPr txBox="1"/>
          <p:nvPr/>
        </p:nvSpPr>
        <p:spPr>
          <a:xfrm>
            <a:off x="171097" y="4823647"/>
            <a:ext cx="2274459" cy="369332"/>
          </a:xfrm>
          <a:prstGeom prst="rect">
            <a:avLst/>
          </a:prstGeom>
          <a:solidFill>
            <a:srgbClr val="C00000"/>
          </a:solidFill>
        </p:spPr>
        <p:txBody>
          <a:bodyPr wrap="square" rtlCol="0">
            <a:spAutoFit/>
          </a:bodyPr>
          <a:lstStyle/>
          <a:p>
            <a:pPr algn="ctr"/>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8D31EA84-0305-5F83-1218-86ADD7CFA4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6911" y="4707227"/>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FB07A962-D1CE-49A3-88F9-1AFD01A8A7BF}"/>
              </a:ext>
            </a:extLst>
          </p:cNvPr>
          <p:cNvPicPr>
            <a:picLocks noChangeAspect="1"/>
          </p:cNvPicPr>
          <p:nvPr/>
        </p:nvPicPr>
        <p:blipFill>
          <a:blip r:embed="rId11"/>
          <a:stretch>
            <a:fillRect/>
          </a:stretch>
        </p:blipFill>
        <p:spPr>
          <a:xfrm>
            <a:off x="6844948" y="4529859"/>
            <a:ext cx="1185819" cy="1225678"/>
          </a:xfrm>
          <a:prstGeom prst="rect">
            <a:avLst/>
          </a:prstGeom>
        </p:spPr>
      </p:pic>
      <p:pic>
        <p:nvPicPr>
          <p:cNvPr id="63" name="Picture 62">
            <a:extLst>
              <a:ext uri="{FF2B5EF4-FFF2-40B4-BE49-F238E27FC236}">
                <a16:creationId xmlns:a16="http://schemas.microsoft.com/office/drawing/2014/main" id="{1D641E26-F895-6D5C-398D-4957A03F4D36}"/>
              </a:ext>
            </a:extLst>
          </p:cNvPr>
          <p:cNvPicPr>
            <a:picLocks noChangeAspect="1"/>
          </p:cNvPicPr>
          <p:nvPr/>
        </p:nvPicPr>
        <p:blipFill>
          <a:blip r:embed="rId4"/>
          <a:stretch>
            <a:fillRect/>
          </a:stretch>
        </p:blipFill>
        <p:spPr>
          <a:xfrm>
            <a:off x="8436033" y="4709115"/>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16104F56-7E58-18CB-5F34-BD5C26C107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2149" y="4659562"/>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7F41E18E-CF85-CF62-7BFE-C216D6DBAE7F}"/>
              </a:ext>
            </a:extLst>
          </p:cNvPr>
          <p:cNvSpPr txBox="1"/>
          <p:nvPr/>
        </p:nvSpPr>
        <p:spPr>
          <a:xfrm>
            <a:off x="6421029" y="4281513"/>
            <a:ext cx="5661165" cy="369332"/>
          </a:xfrm>
          <a:prstGeom prst="rect">
            <a:avLst/>
          </a:prstGeom>
          <a:noFill/>
        </p:spPr>
        <p:txBody>
          <a:bodyPr wrap="none" rtlCol="0">
            <a:spAutoFit/>
          </a:bodyPr>
          <a:lstStyle/>
          <a:p>
            <a:r>
              <a:rPr lang="en-US" dirty="0"/>
              <a:t>Supervised learning – movement intention and movement</a:t>
            </a:r>
          </a:p>
        </p:txBody>
      </p:sp>
      <p:sp>
        <p:nvSpPr>
          <p:cNvPr id="1025" name="Right Arrow 1024">
            <a:extLst>
              <a:ext uri="{FF2B5EF4-FFF2-40B4-BE49-F238E27FC236}">
                <a16:creationId xmlns:a16="http://schemas.microsoft.com/office/drawing/2014/main" id="{BB058720-75CC-B204-A21C-0D8EE94E709C}"/>
              </a:ext>
            </a:extLst>
          </p:cNvPr>
          <p:cNvSpPr/>
          <p:nvPr/>
        </p:nvSpPr>
        <p:spPr>
          <a:xfrm>
            <a:off x="8029972" y="5119487"/>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BAEFFA1D-0133-12F0-22CA-7095CA9E0AF4}"/>
              </a:ext>
            </a:extLst>
          </p:cNvPr>
          <p:cNvSpPr/>
          <p:nvPr/>
        </p:nvSpPr>
        <p:spPr>
          <a:xfrm>
            <a:off x="9667898" y="5103072"/>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03AE0506-3D3E-851A-3556-08F737838CF3}"/>
              </a:ext>
            </a:extLst>
          </p:cNvPr>
          <p:cNvSpPr/>
          <p:nvPr/>
        </p:nvSpPr>
        <p:spPr>
          <a:xfrm>
            <a:off x="6922124" y="6136833"/>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0727F106-61C5-663D-3D18-A2B2BC3E7888}"/>
              </a:ext>
            </a:extLst>
          </p:cNvPr>
          <p:cNvSpPr txBox="1"/>
          <p:nvPr/>
        </p:nvSpPr>
        <p:spPr>
          <a:xfrm>
            <a:off x="7941608" y="6014883"/>
            <a:ext cx="1449179" cy="369332"/>
          </a:xfrm>
          <a:prstGeom prst="rect">
            <a:avLst/>
          </a:prstGeom>
          <a:noFill/>
        </p:spPr>
        <p:txBody>
          <a:bodyPr wrap="none" rtlCol="0">
            <a:spAutoFit/>
          </a:bodyPr>
          <a:lstStyle/>
          <a:p>
            <a:r>
              <a:rPr lang="en-US" dirty="0"/>
              <a:t>Master thesis</a:t>
            </a:r>
          </a:p>
        </p:txBody>
      </p:sp>
      <p:pic>
        <p:nvPicPr>
          <p:cNvPr id="8" name="Picture 7">
            <a:extLst>
              <a:ext uri="{FF2B5EF4-FFF2-40B4-BE49-F238E27FC236}">
                <a16:creationId xmlns:a16="http://schemas.microsoft.com/office/drawing/2014/main" id="{25B98E77-94AC-31AC-38A8-8E9555E9CFD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1521" y="3067737"/>
            <a:ext cx="1280728" cy="1017604"/>
          </a:xfrm>
          <a:prstGeom prst="rect">
            <a:avLst/>
          </a:prstGeom>
        </p:spPr>
      </p:pic>
      <p:sp>
        <p:nvSpPr>
          <p:cNvPr id="13" name="Slide Number Placeholder 12">
            <a:extLst>
              <a:ext uri="{FF2B5EF4-FFF2-40B4-BE49-F238E27FC236}">
                <a16:creationId xmlns:a16="http://schemas.microsoft.com/office/drawing/2014/main" id="{8C5A0863-307F-1A6D-97C0-771169D3E155}"/>
              </a:ext>
            </a:extLst>
          </p:cNvPr>
          <p:cNvSpPr>
            <a:spLocks noGrp="1"/>
          </p:cNvSpPr>
          <p:nvPr>
            <p:ph type="sldNum" sz="quarter" idx="12"/>
          </p:nvPr>
        </p:nvSpPr>
        <p:spPr/>
        <p:txBody>
          <a:bodyPr/>
          <a:lstStyle/>
          <a:p>
            <a:fld id="{8D002933-DA69-4593-A8BE-46BA8199777B}" type="slidenum">
              <a:rPr lang="en-DE" smtClean="0"/>
              <a:t>31</a:t>
            </a:fld>
            <a:endParaRPr lang="en-DE"/>
          </a:p>
        </p:txBody>
      </p:sp>
      <p:grpSp>
        <p:nvGrpSpPr>
          <p:cNvPr id="45" name="Group 44">
            <a:extLst>
              <a:ext uri="{FF2B5EF4-FFF2-40B4-BE49-F238E27FC236}">
                <a16:creationId xmlns:a16="http://schemas.microsoft.com/office/drawing/2014/main" id="{A800198C-668E-C10F-822A-F2C564FE20EB}"/>
              </a:ext>
            </a:extLst>
          </p:cNvPr>
          <p:cNvGrpSpPr/>
          <p:nvPr/>
        </p:nvGrpSpPr>
        <p:grpSpPr>
          <a:xfrm>
            <a:off x="7260818" y="2108031"/>
            <a:ext cx="1687630" cy="1047794"/>
            <a:chOff x="7260818" y="2108031"/>
            <a:chExt cx="1687630" cy="1047794"/>
          </a:xfrm>
        </p:grpSpPr>
        <p:pic>
          <p:nvPicPr>
            <p:cNvPr id="3078" name="Picture 6" descr="Ear Clip Art at Clker.com - vector clip art online, royalty ...">
              <a:extLst>
                <a:ext uri="{FF2B5EF4-FFF2-40B4-BE49-F238E27FC236}">
                  <a16:creationId xmlns:a16="http://schemas.microsoft.com/office/drawing/2014/main" id="{9C7BE2E8-B058-A0B8-0B07-877772A420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2A56EE4-7F74-EB6B-0BA6-CC3D6DA8FC64}"/>
                </a:ext>
              </a:extLst>
            </p:cNvPr>
            <p:cNvSpPr/>
            <p:nvPr/>
          </p:nvSpPr>
          <p:spPr>
            <a:xfrm>
              <a:off x="7591969" y="2539253"/>
              <a:ext cx="45719" cy="17708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FF217D-FBFA-719B-0321-04AA527546B7}"/>
                </a:ext>
              </a:extLst>
            </p:cNvPr>
            <p:cNvSpPr/>
            <p:nvPr/>
          </p:nvSpPr>
          <p:spPr>
            <a:xfrm>
              <a:off x="7918748" y="2399941"/>
              <a:ext cx="45719" cy="17652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747278-57F7-E708-0382-A5327D2EE334}"/>
                </a:ext>
              </a:extLst>
            </p:cNvPr>
            <p:cNvSpPr/>
            <p:nvPr/>
          </p:nvSpPr>
          <p:spPr>
            <a:xfrm>
              <a:off x="8259443" y="2256278"/>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0E343B-AEF0-4BBD-9E38-25B2FE883ED3}"/>
                </a:ext>
              </a:extLst>
            </p:cNvPr>
            <p:cNvSpPr/>
            <p:nvPr/>
          </p:nvSpPr>
          <p:spPr>
            <a:xfrm>
              <a:off x="8592470" y="2108031"/>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A91AC2B-94BA-18A7-AA66-77827DC15270}"/>
                </a:ext>
              </a:extLst>
            </p:cNvPr>
            <p:cNvCxnSpPr/>
            <p:nvPr/>
          </p:nvCxnSpPr>
          <p:spPr>
            <a:xfrm>
              <a:off x="7494160" y="2894520"/>
              <a:ext cx="13450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EDDAB6-7C54-00B6-B464-48A64943B991}"/>
                </a:ext>
              </a:extLst>
            </p:cNvPr>
            <p:cNvCxnSpPr>
              <a:cxnSpLocks/>
            </p:cNvCxnSpPr>
            <p:nvPr/>
          </p:nvCxnSpPr>
          <p:spPr>
            <a:xfrm flipV="1">
              <a:off x="7611997" y="2716337"/>
              <a:ext cx="0" cy="17818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A39C403-A5ED-2310-55A6-036E7A13A896}"/>
                </a:ext>
              </a:extLst>
            </p:cNvPr>
            <p:cNvCxnSpPr>
              <a:cxnSpLocks/>
            </p:cNvCxnSpPr>
            <p:nvPr/>
          </p:nvCxnSpPr>
          <p:spPr>
            <a:xfrm flipV="1">
              <a:off x="7941608" y="2576461"/>
              <a:ext cx="0" cy="318059"/>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A97CAD4-1DA8-DE0B-8E4C-8EC2A1F7B0FC}"/>
                </a:ext>
              </a:extLst>
            </p:cNvPr>
            <p:cNvCxnSpPr>
              <a:cxnSpLocks/>
            </p:cNvCxnSpPr>
            <p:nvPr/>
          </p:nvCxnSpPr>
          <p:spPr>
            <a:xfrm flipV="1">
              <a:off x="8286001" y="2414025"/>
              <a:ext cx="0" cy="48049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E39BCD4-0A51-659C-D2BC-D41FAE06F919}"/>
                </a:ext>
              </a:extLst>
            </p:cNvPr>
            <p:cNvCxnSpPr>
              <a:cxnSpLocks/>
            </p:cNvCxnSpPr>
            <p:nvPr/>
          </p:nvCxnSpPr>
          <p:spPr>
            <a:xfrm flipV="1">
              <a:off x="8615218" y="2262971"/>
              <a:ext cx="0" cy="638496"/>
            </a:xfrm>
            <a:prstGeom prst="line">
              <a:avLst/>
            </a:prstGeom>
            <a:ln w="127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1F633D7-0AB3-BE48-33C9-5ED252ED0B57}"/>
                </a:ext>
              </a:extLst>
            </p:cNvPr>
            <p:cNvSpPr txBox="1"/>
            <p:nvPr/>
          </p:nvSpPr>
          <p:spPr>
            <a:xfrm>
              <a:off x="7394818" y="2894215"/>
              <a:ext cx="1553630" cy="261610"/>
            </a:xfrm>
            <a:prstGeom prst="rect">
              <a:avLst/>
            </a:prstGeom>
            <a:noFill/>
          </p:spPr>
          <p:txBody>
            <a:bodyPr wrap="none" rtlCol="0">
              <a:spAutoFit/>
            </a:bodyPr>
            <a:lstStyle/>
            <a:p>
              <a:r>
                <a:rPr lang="en-US" sz="1100" dirty="0"/>
                <a:t>Linear array of speakers</a:t>
              </a:r>
            </a:p>
          </p:txBody>
        </p:sp>
      </p:grpSp>
    </p:spTree>
    <p:extLst>
      <p:ext uri="{BB962C8B-B14F-4D97-AF65-F5344CB8AC3E}">
        <p14:creationId xmlns:p14="http://schemas.microsoft.com/office/powerpoint/2010/main" val="222644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5/13/24 1:56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28249" y="2884297"/>
            <a:ext cx="3238500" cy="1077218"/>
          </a:xfrm>
          <a:prstGeom prst="rect">
            <a:avLst/>
          </a:prstGeom>
          <a:noFill/>
        </p:spPr>
        <p:txBody>
          <a:bodyPr wrap="square">
            <a:spAutoFit/>
          </a:bodyPr>
          <a:lstStyle/>
          <a:p>
            <a:pPr algn="ctr"/>
            <a:r>
              <a:rPr lang="en-US" sz="3200" b="1" dirty="0">
                <a:latin typeface="Georgia" panose="02040502050405020303" pitchFamily="18" charset="0"/>
              </a:rPr>
              <a:t>Master thesis -  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5/13/24 1:56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5</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302500" y="2995508"/>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051746" y="990600"/>
            <a:ext cx="4457748" cy="2101864"/>
          </a:xfrm>
          <a:prstGeom prst="rect">
            <a:avLst/>
          </a:prstGeom>
        </p:spPr>
      </p:pic>
      <p:sp>
        <p:nvSpPr>
          <p:cNvPr id="2" name="TextBox 1">
            <a:extLst>
              <a:ext uri="{FF2B5EF4-FFF2-40B4-BE49-F238E27FC236}">
                <a16:creationId xmlns:a16="http://schemas.microsoft.com/office/drawing/2014/main" id="{F894349C-DA59-BF7B-BA93-175EC4A521F1}"/>
              </a:ext>
            </a:extLst>
          </p:cNvPr>
          <p:cNvSpPr txBox="1"/>
          <p:nvPr/>
        </p:nvSpPr>
        <p:spPr>
          <a:xfrm>
            <a:off x="28249" y="2884297"/>
            <a:ext cx="3238500" cy="1077218"/>
          </a:xfrm>
          <a:prstGeom prst="rect">
            <a:avLst/>
          </a:prstGeom>
          <a:noFill/>
        </p:spPr>
        <p:txBody>
          <a:bodyPr wrap="square">
            <a:spAutoFit/>
          </a:bodyPr>
          <a:lstStyle/>
          <a:p>
            <a:pPr algn="ctr"/>
            <a:r>
              <a:rPr lang="en-US" sz="3200" b="1" dirty="0">
                <a:latin typeface="Georgia" panose="02040502050405020303" pitchFamily="18" charset="0"/>
              </a:rPr>
              <a:t>Master thesis -  Objectives</a:t>
            </a:r>
            <a:endParaRPr lang="en-DE" b="1" dirty="0"/>
          </a:p>
        </p:txBody>
      </p:sp>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5/13/24 1:56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7989" y="-22023"/>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5849122"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059297" y="2751245"/>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CC3A18BF-902E-4B35-9FA7-13361A764459}"/>
              </a:ext>
            </a:extLst>
          </p:cNvPr>
          <p:cNvPicPr>
            <a:picLocks noChangeAspect="1"/>
          </p:cNvPicPr>
          <p:nvPr/>
        </p:nvPicPr>
        <p:blipFill>
          <a:blip r:embed="rId3"/>
          <a:stretch>
            <a:fillRect/>
          </a:stretch>
        </p:blipFill>
        <p:spPr>
          <a:xfrm>
            <a:off x="5441843" y="767978"/>
            <a:ext cx="3206774" cy="1816765"/>
          </a:xfrm>
          <a:prstGeom prst="rect">
            <a:avLst/>
          </a:prstGeom>
        </p:spPr>
      </p:pic>
      <p:pic>
        <p:nvPicPr>
          <p:cNvPr id="56" name="Picture 55">
            <a:extLst>
              <a:ext uri="{FF2B5EF4-FFF2-40B4-BE49-F238E27FC236}">
                <a16:creationId xmlns:a16="http://schemas.microsoft.com/office/drawing/2014/main" id="{496CB7C8-131A-48E2-9B0A-A9B5B411B73E}"/>
              </a:ext>
            </a:extLst>
          </p:cNvPr>
          <p:cNvPicPr>
            <a:picLocks noChangeAspect="1"/>
          </p:cNvPicPr>
          <p:nvPr/>
        </p:nvPicPr>
        <p:blipFill>
          <a:blip r:embed="rId4"/>
          <a:stretch>
            <a:fillRect/>
          </a:stretch>
        </p:blipFill>
        <p:spPr>
          <a:xfrm>
            <a:off x="9305925" y="933450"/>
            <a:ext cx="2680048" cy="1263664"/>
          </a:xfrm>
          <a:prstGeom prst="rect">
            <a:avLst/>
          </a:prstGeom>
        </p:spPr>
      </p:pic>
      <p:sp>
        <p:nvSpPr>
          <p:cNvPr id="2" name="TextBox 1">
            <a:extLst>
              <a:ext uri="{FF2B5EF4-FFF2-40B4-BE49-F238E27FC236}">
                <a16:creationId xmlns:a16="http://schemas.microsoft.com/office/drawing/2014/main" id="{CF244C8B-EB2C-43C0-9D5D-D22607D893EB}"/>
              </a:ext>
            </a:extLst>
          </p:cNvPr>
          <p:cNvSpPr txBox="1"/>
          <p:nvPr/>
        </p:nvSpPr>
        <p:spPr>
          <a:xfrm>
            <a:off x="28249" y="2884297"/>
            <a:ext cx="3238500" cy="1077218"/>
          </a:xfrm>
          <a:prstGeom prst="rect">
            <a:avLst/>
          </a:prstGeom>
          <a:noFill/>
        </p:spPr>
        <p:txBody>
          <a:bodyPr wrap="square">
            <a:spAutoFit/>
          </a:bodyPr>
          <a:lstStyle/>
          <a:p>
            <a:pPr algn="ctr"/>
            <a:r>
              <a:rPr lang="en-US" sz="3200" b="1" dirty="0">
                <a:latin typeface="Georgia" panose="02040502050405020303" pitchFamily="18" charset="0"/>
              </a:rPr>
              <a:t>Master thesis -  Objectives</a:t>
            </a:r>
            <a:endParaRPr lang="en-DE" b="1" dirty="0"/>
          </a:p>
        </p:txBody>
      </p:sp>
    </p:spTree>
    <p:extLst>
      <p:ext uri="{BB962C8B-B14F-4D97-AF65-F5344CB8AC3E}">
        <p14:creationId xmlns:p14="http://schemas.microsoft.com/office/powerpoint/2010/main" val="2396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5/13/24 1:56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5" y="-2351"/>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4679096"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6641567"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879752" y="2786665"/>
            <a:ext cx="209405" cy="3350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8" name="TextBox 17">
            <a:extLst>
              <a:ext uri="{FF2B5EF4-FFF2-40B4-BE49-F238E27FC236}">
                <a16:creationId xmlns:a16="http://schemas.microsoft.com/office/drawing/2014/main" id="{926B16A1-F070-4DAE-AB78-77328A958231}"/>
              </a:ext>
            </a:extLst>
          </p:cNvPr>
          <p:cNvSpPr txBox="1"/>
          <p:nvPr/>
        </p:nvSpPr>
        <p:spPr>
          <a:xfrm>
            <a:off x="2848352" y="2884294"/>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5" name="Picture 4">
            <a:extLst>
              <a:ext uri="{FF2B5EF4-FFF2-40B4-BE49-F238E27FC236}">
                <a16:creationId xmlns:a16="http://schemas.microsoft.com/office/drawing/2014/main" id="{23CDC131-874E-47D5-A999-684C027EB3C2}"/>
              </a:ext>
            </a:extLst>
          </p:cNvPr>
          <p:cNvPicPr>
            <a:picLocks noChangeAspect="1"/>
          </p:cNvPicPr>
          <p:nvPr/>
        </p:nvPicPr>
        <p:blipFill>
          <a:blip r:embed="rId3"/>
          <a:stretch>
            <a:fillRect/>
          </a:stretch>
        </p:blipFill>
        <p:spPr>
          <a:xfrm>
            <a:off x="4220141" y="871559"/>
            <a:ext cx="1917682" cy="1828070"/>
          </a:xfrm>
          <a:prstGeom prst="rect">
            <a:avLst/>
          </a:prstGeom>
        </p:spPr>
      </p:pic>
      <p:pic>
        <p:nvPicPr>
          <p:cNvPr id="90" name="Picture 89">
            <a:extLst>
              <a:ext uri="{FF2B5EF4-FFF2-40B4-BE49-F238E27FC236}">
                <a16:creationId xmlns:a16="http://schemas.microsoft.com/office/drawing/2014/main" id="{73A4C17A-C97A-4C30-8226-306E95CF5D2C}"/>
              </a:ext>
            </a:extLst>
          </p:cNvPr>
          <p:cNvPicPr>
            <a:picLocks noChangeAspect="1"/>
          </p:cNvPicPr>
          <p:nvPr/>
        </p:nvPicPr>
        <p:blipFill>
          <a:blip r:embed="rId4"/>
          <a:stretch>
            <a:fillRect/>
          </a:stretch>
        </p:blipFill>
        <p:spPr>
          <a:xfrm>
            <a:off x="6571468" y="945013"/>
            <a:ext cx="2609588" cy="1478436"/>
          </a:xfrm>
          <a:prstGeom prst="rect">
            <a:avLst/>
          </a:prstGeom>
        </p:spPr>
      </p:pic>
      <p:pic>
        <p:nvPicPr>
          <p:cNvPr id="92" name="Picture 91">
            <a:extLst>
              <a:ext uri="{FF2B5EF4-FFF2-40B4-BE49-F238E27FC236}">
                <a16:creationId xmlns:a16="http://schemas.microsoft.com/office/drawing/2014/main" id="{78E82FE1-F224-462A-AD81-760248164A41}"/>
              </a:ext>
            </a:extLst>
          </p:cNvPr>
          <p:cNvPicPr>
            <a:picLocks noChangeAspect="1"/>
          </p:cNvPicPr>
          <p:nvPr/>
        </p:nvPicPr>
        <p:blipFill>
          <a:blip r:embed="rId5"/>
          <a:stretch>
            <a:fillRect/>
          </a:stretch>
        </p:blipFill>
        <p:spPr>
          <a:xfrm>
            <a:off x="9305925" y="933450"/>
            <a:ext cx="2680048" cy="1263664"/>
          </a:xfrm>
          <a:prstGeom prst="rect">
            <a:avLst/>
          </a:prstGeom>
        </p:spPr>
      </p:pic>
      <p:sp>
        <p:nvSpPr>
          <p:cNvPr id="2" name="TextBox 1">
            <a:extLst>
              <a:ext uri="{FF2B5EF4-FFF2-40B4-BE49-F238E27FC236}">
                <a16:creationId xmlns:a16="http://schemas.microsoft.com/office/drawing/2014/main" id="{2422D3BA-FFF6-C702-366A-2135A85F8536}"/>
              </a:ext>
            </a:extLst>
          </p:cNvPr>
          <p:cNvSpPr txBox="1"/>
          <p:nvPr/>
        </p:nvSpPr>
        <p:spPr>
          <a:xfrm>
            <a:off x="28249" y="2884297"/>
            <a:ext cx="3238500" cy="1077218"/>
          </a:xfrm>
          <a:prstGeom prst="rect">
            <a:avLst/>
          </a:prstGeom>
          <a:noFill/>
        </p:spPr>
        <p:txBody>
          <a:bodyPr wrap="square">
            <a:spAutoFit/>
          </a:bodyPr>
          <a:lstStyle/>
          <a:p>
            <a:pPr algn="ctr"/>
            <a:r>
              <a:rPr lang="en-US" sz="3200" b="1" dirty="0">
                <a:latin typeface="Georgia" panose="02040502050405020303" pitchFamily="18" charset="0"/>
              </a:rPr>
              <a:t>Master thesis -  Objectives</a:t>
            </a:r>
            <a:endParaRPr lang="en-DE" b="1" dirty="0"/>
          </a:p>
        </p:txBody>
      </p:sp>
    </p:spTree>
    <p:extLst>
      <p:ext uri="{BB962C8B-B14F-4D97-AF65-F5344CB8AC3E}">
        <p14:creationId xmlns:p14="http://schemas.microsoft.com/office/powerpoint/2010/main" val="3401149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Master thesis – 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2"/>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3"/>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5/13/24 1:56 PM</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8</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6">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6">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6">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2B37C-FEC6-535E-3E64-A4359430941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FEFD52A-F928-2FB3-C299-AF88DCD84DEE}"/>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87600AE8-8036-029A-3EBF-2C95B19843B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FB943D26-6A2F-5ED4-9728-525BDC00043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7B057789-CD39-4EC2-4631-041C2A0D00D4}"/>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Master thesis – 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745B6683-BC72-3957-5366-4103B9003946}"/>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2734E277-2E62-5F81-C95D-1C4007128DB8}"/>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865D6A43-1760-747E-139D-62DA2AC2701C}"/>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009C27B2-03F2-DCDA-4FC0-12A67D3F126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7E62181-3F57-1AA5-F3DC-34A1847F7FC8}"/>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B7E85489-A46E-6445-BD35-6FED6897B25C}"/>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4157587E-56FB-AB73-8F06-60DDE71281A0}"/>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FB8D9124-2973-7979-88B2-3486C9B23101}"/>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B219EF9-2FB9-054E-236C-C8BA2A8C9174}"/>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E3063F08-79C4-8100-A8CB-05F6B8C8010D}"/>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238DD09C-2120-FE92-6444-8F1444C49EA3}"/>
              </a:ext>
            </a:extLst>
          </p:cNvPr>
          <p:cNvGrpSpPr/>
          <p:nvPr/>
        </p:nvGrpSpPr>
        <p:grpSpPr>
          <a:xfrm>
            <a:off x="9207607" y="1730035"/>
            <a:ext cx="2073945" cy="4585460"/>
            <a:chOff x="9453693" y="1930400"/>
            <a:chExt cx="1813683" cy="4010025"/>
          </a:xfrm>
        </p:grpSpPr>
        <p:sp>
          <p:nvSpPr>
            <p:cNvPr id="19" name="Right Arrow 18">
              <a:extLst>
                <a:ext uri="{FF2B5EF4-FFF2-40B4-BE49-F238E27FC236}">
                  <a16:creationId xmlns:a16="http://schemas.microsoft.com/office/drawing/2014/main" id="{632029D4-3971-8C5A-CE40-987179513B96}"/>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6EF5964-C9EA-6A7B-EA62-AD1437EA9D0C}"/>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14F931B5-285F-E904-40F1-D2D0D6803B39}"/>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3407081C-C18A-D21F-D1F2-F43307329FEC}"/>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BA3A8745-0DBD-FACA-0748-5B4F0FD6350A}"/>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308ECD2D-5070-31A4-151B-25525CFEC58D}"/>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F5436DC5-32D5-38C9-7F52-AEF1FF908C01}"/>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EC01BAA7-96B5-9D3F-F698-2A3F2DE17BE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9C6EAC5-D07D-5F47-98C2-22CA6C7A9AE5}"/>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3F567247-CD22-BFEA-D974-9FAEA5CAEF35}"/>
              </a:ext>
            </a:extLst>
          </p:cNvPr>
          <p:cNvPicPr>
            <a:picLocks noChangeAspect="1"/>
          </p:cNvPicPr>
          <p:nvPr/>
        </p:nvPicPr>
        <p:blipFill>
          <a:blip r:embed="rId9"/>
          <a:stretch>
            <a:fillRect/>
          </a:stretch>
        </p:blipFill>
        <p:spPr>
          <a:xfrm>
            <a:off x="5683674" y="1583641"/>
            <a:ext cx="3477116" cy="4897875"/>
          </a:xfrm>
          <a:prstGeom prst="rect">
            <a:avLst/>
          </a:prstGeom>
        </p:spPr>
      </p:pic>
      <p:grpSp>
        <p:nvGrpSpPr>
          <p:cNvPr id="28" name="Group 27">
            <a:extLst>
              <a:ext uri="{FF2B5EF4-FFF2-40B4-BE49-F238E27FC236}">
                <a16:creationId xmlns:a16="http://schemas.microsoft.com/office/drawing/2014/main" id="{7D12BC0E-7549-C324-DC2F-D6925BAD18BD}"/>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AC5E8293-8888-654D-374F-1073C4C2957B}"/>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099A35B5-A894-8142-C289-2CAA03DE6981}"/>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840C9EC6-BEFA-89AD-CB73-93DB6C24E171}"/>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725BDD94-23AF-6DA7-DB1F-1B56A1BD3036}"/>
              </a:ext>
            </a:extLst>
          </p:cNvPr>
          <p:cNvSpPr>
            <a:spLocks noGrp="1"/>
          </p:cNvSpPr>
          <p:nvPr>
            <p:ph type="dt" sz="half" idx="10"/>
          </p:nvPr>
        </p:nvSpPr>
        <p:spPr/>
        <p:txBody>
          <a:bodyPr/>
          <a:lstStyle/>
          <a:p>
            <a:fld id="{CCDA0414-A6D6-4D22-BD4A-EC431B3AEB0B}" type="datetime8">
              <a:rPr lang="en-DE" smtClean="0"/>
              <a:t>5/13/24 1:56 PM</a:t>
            </a:fld>
            <a:endParaRPr lang="en-DE"/>
          </a:p>
        </p:txBody>
      </p:sp>
      <p:sp>
        <p:nvSpPr>
          <p:cNvPr id="10" name="Slide Number Placeholder 9">
            <a:extLst>
              <a:ext uri="{FF2B5EF4-FFF2-40B4-BE49-F238E27FC236}">
                <a16:creationId xmlns:a16="http://schemas.microsoft.com/office/drawing/2014/main" id="{EE0E096D-1CBB-1EBE-C298-0FC8A25BE13E}"/>
              </a:ext>
            </a:extLst>
          </p:cNvPr>
          <p:cNvSpPr>
            <a:spLocks noGrp="1"/>
          </p:cNvSpPr>
          <p:nvPr>
            <p:ph type="sldNum" sz="quarter" idx="12"/>
          </p:nvPr>
        </p:nvSpPr>
        <p:spPr/>
        <p:txBody>
          <a:bodyPr/>
          <a:lstStyle/>
          <a:p>
            <a:fld id="{8D002933-DA69-4593-A8BE-46BA8199777B}" type="slidenum">
              <a:rPr lang="en-DE" smtClean="0"/>
              <a:t>9</a:t>
            </a:fld>
            <a:endParaRPr lang="en-DE"/>
          </a:p>
        </p:txBody>
      </p:sp>
      <p:pic>
        <p:nvPicPr>
          <p:cNvPr id="96" name="Picture 95">
            <a:extLst>
              <a:ext uri="{FF2B5EF4-FFF2-40B4-BE49-F238E27FC236}">
                <a16:creationId xmlns:a16="http://schemas.microsoft.com/office/drawing/2014/main" id="{031241D5-9A27-7C41-75B4-D1FF183AC1AB}"/>
              </a:ext>
            </a:extLst>
          </p:cNvPr>
          <p:cNvPicPr>
            <a:picLocks noChangeAspect="1"/>
          </p:cNvPicPr>
          <p:nvPr/>
        </p:nvPicPr>
        <p:blipFill>
          <a:blip r:embed="rId10"/>
          <a:stretch>
            <a:fillRect/>
          </a:stretch>
        </p:blipFill>
        <p:spPr>
          <a:xfrm>
            <a:off x="11281552" y="4373288"/>
            <a:ext cx="777120" cy="1571282"/>
          </a:xfrm>
          <a:prstGeom prst="rect">
            <a:avLst/>
          </a:prstGeom>
        </p:spPr>
      </p:pic>
      <p:sp>
        <p:nvSpPr>
          <p:cNvPr id="97" name="TextBox 96">
            <a:extLst>
              <a:ext uri="{FF2B5EF4-FFF2-40B4-BE49-F238E27FC236}">
                <a16:creationId xmlns:a16="http://schemas.microsoft.com/office/drawing/2014/main" id="{2ABCAAF1-D158-4165-4739-73D400A222AE}"/>
              </a:ext>
            </a:extLst>
          </p:cNvPr>
          <p:cNvSpPr txBox="1"/>
          <p:nvPr/>
        </p:nvSpPr>
        <p:spPr>
          <a:xfrm>
            <a:off x="10443179" y="3942401"/>
            <a:ext cx="1351380" cy="430887"/>
          </a:xfrm>
          <a:prstGeom prst="rect">
            <a:avLst/>
          </a:prstGeom>
          <a:noFill/>
        </p:spPr>
        <p:txBody>
          <a:bodyPr wrap="square" rtlCol="0">
            <a:spAutoFit/>
          </a:bodyPr>
          <a:lstStyle/>
          <a:p>
            <a:pPr algn="ctr"/>
            <a:r>
              <a:rPr lang="en-US" sz="1100" dirty="0"/>
              <a:t>Average across channels</a:t>
            </a:r>
            <a:endParaRPr lang="en-DE" sz="1100" dirty="0"/>
          </a:p>
        </p:txBody>
      </p:sp>
    </p:spTree>
    <p:extLst>
      <p:ext uri="{BB962C8B-B14F-4D97-AF65-F5344CB8AC3E}">
        <p14:creationId xmlns:p14="http://schemas.microsoft.com/office/powerpoint/2010/main" val="18382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9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C6EFC69-2004-274F-9FDF-417C6EF6165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12766</TotalTime>
  <Words>3977</Words>
  <Application>Microsoft Macintosh PowerPoint</Application>
  <PresentationFormat>Widescreen</PresentationFormat>
  <Paragraphs>490</Paragraphs>
  <Slides>31</Slides>
  <Notes>29</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Arial</vt:lpstr>
      <vt:lpstr>Calibri</vt:lpstr>
      <vt:lpstr>Calibri Light</vt:lpstr>
      <vt:lpstr>Georgia</vt:lpstr>
      <vt:lpstr>Wingdings</vt:lpstr>
      <vt:lpstr>Office Theme</vt:lpstr>
      <vt:lpstr>My Journey </vt:lpstr>
      <vt:lpstr>Research experience</vt:lpstr>
      <vt:lpstr>PowerPoint Presentation</vt:lpstr>
      <vt:lpstr>PowerPoint Presentation</vt:lpstr>
      <vt:lpstr>PowerPoint Presentation</vt:lpstr>
      <vt:lpstr>PowerPoint Presentation</vt:lpstr>
      <vt:lpstr>PowerPoint Presentation</vt:lpstr>
      <vt:lpstr>Master thesis – The probabilistic foraging task</vt:lpstr>
      <vt:lpstr>PowerPoint Presentation</vt:lpstr>
      <vt:lpstr>PowerPoint Presentation</vt:lpstr>
      <vt:lpstr>My Journey </vt:lpstr>
      <vt:lpstr>My Journey </vt:lpstr>
      <vt:lpstr>My Journey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Journey </vt:lpstr>
      <vt:lpstr>PowerPoint Presentation</vt:lpstr>
      <vt:lpstr>PowerPoint Presentation</vt:lpstr>
      <vt:lpstr>My Journey </vt:lpstr>
      <vt:lpstr>My Journey </vt:lpstr>
      <vt:lpstr>PowerPoint Presentation</vt:lpstr>
      <vt:lpstr>My Journey </vt:lpstr>
      <vt:lpstr>PowerPoint Presentation</vt:lpstr>
      <vt:lpstr>PowerPoint Presentation</vt:lpstr>
      <vt:lpstr>PowerPoint Presentation</vt:lpstr>
      <vt:lpstr>Research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568</cp:revision>
  <dcterms:created xsi:type="dcterms:W3CDTF">2023-12-08T14:45:30Z</dcterms:created>
  <dcterms:modified xsi:type="dcterms:W3CDTF">2024-05-13T14:44:15Z</dcterms:modified>
</cp:coreProperties>
</file>